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4" r:id="rId1"/>
  </p:sldMasterIdLst>
  <p:notesMasterIdLst>
    <p:notesMasterId r:id="rId19"/>
  </p:notesMasterIdLst>
  <p:sldIdLst>
    <p:sldId id="256" r:id="rId2"/>
    <p:sldId id="452" r:id="rId3"/>
    <p:sldId id="453" r:id="rId4"/>
    <p:sldId id="454" r:id="rId5"/>
    <p:sldId id="455" r:id="rId6"/>
    <p:sldId id="457" r:id="rId7"/>
    <p:sldId id="456" r:id="rId8"/>
    <p:sldId id="444" r:id="rId9"/>
    <p:sldId id="443" r:id="rId10"/>
    <p:sldId id="458" r:id="rId11"/>
    <p:sldId id="428" r:id="rId12"/>
    <p:sldId id="459" r:id="rId13"/>
    <p:sldId id="461" r:id="rId14"/>
    <p:sldId id="462" r:id="rId15"/>
    <p:sldId id="460" r:id="rId16"/>
    <p:sldId id="449" r:id="rId17"/>
    <p:sldId id="384" r:id="rId18"/>
  </p:sldIdLst>
  <p:sldSz cx="9144000" cy="6858000" type="screen4x3"/>
  <p:notesSz cx="6810375" cy="99425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93" autoAdjust="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636" y="0"/>
            <a:ext cx="295116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2694"/>
            <a:ext cx="5448300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Click to edit Master text styles</a:t>
            </a:r>
          </a:p>
          <a:p>
            <a:pPr lvl="1"/>
            <a:r>
              <a:rPr lang="nl-NL" noProof="0" smtClean="0"/>
              <a:t>Second level</a:t>
            </a:r>
          </a:p>
          <a:p>
            <a:pPr lvl="2"/>
            <a:r>
              <a:rPr lang="nl-NL" noProof="0" smtClean="0"/>
              <a:t>Third level</a:t>
            </a:r>
          </a:p>
          <a:p>
            <a:pPr lvl="3"/>
            <a:r>
              <a:rPr lang="nl-NL" noProof="0" smtClean="0"/>
              <a:t>Fourth level</a:t>
            </a:r>
          </a:p>
          <a:p>
            <a:pPr lvl="4"/>
            <a:r>
              <a:rPr lang="nl-NL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5116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636" y="9443662"/>
            <a:ext cx="295116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28CD1CE-F23E-4EDA-B450-E148D368DD1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6483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A1BA07-AA84-45A6-B2D5-1C14657CAE27}" type="slidenum">
              <a:rPr lang="nl-NL" smtClean="0">
                <a:latin typeface="Arial" pitchFamily="34" charset="0"/>
              </a:rPr>
              <a:pPr/>
              <a:t>0</a:t>
            </a:fld>
            <a:endParaRPr lang="nl-NL" smtClean="0">
              <a:latin typeface="Arial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GB"/>
              <a:t>Pulsed power and pulsed plasma research at TU/e-EPS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GB"/>
              <a:t>Visit DSM - 4 November 2008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AB951-50E7-4A4D-AFA9-E0074B494069}" type="slidenum">
              <a:rPr lang="en-GB"/>
              <a:pPr/>
              <a:t>5</a:t>
            </a:fld>
            <a:endParaRPr lang="en-GB"/>
          </a:p>
        </p:txBody>
      </p:sp>
      <p:sp>
        <p:nvSpPr>
          <p:cNvPr id="153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39775"/>
            <a:ext cx="4930775" cy="3697288"/>
          </a:xfrm>
          <a:ln/>
        </p:spPr>
      </p:sp>
      <p:sp>
        <p:nvSpPr>
          <p:cNvPr id="153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684713"/>
            <a:ext cx="4994275" cy="45180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GB"/>
              <a:t>Pulsed power and pulsed plasma research at TU/e-EPS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GB"/>
              <a:t>Visit DSM - 4 November 2008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AB951-50E7-4A4D-AFA9-E0074B494069}" type="slidenum">
              <a:rPr lang="en-GB"/>
              <a:pPr/>
              <a:t>16</a:t>
            </a:fld>
            <a:endParaRPr lang="en-GB"/>
          </a:p>
        </p:txBody>
      </p:sp>
      <p:sp>
        <p:nvSpPr>
          <p:cNvPr id="153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39775"/>
            <a:ext cx="4930775" cy="3697288"/>
          </a:xfrm>
          <a:ln/>
        </p:spPr>
      </p:sp>
      <p:sp>
        <p:nvSpPr>
          <p:cNvPr id="153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684713"/>
            <a:ext cx="4994275" cy="45180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9653-21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49723" y="1158377"/>
            <a:ext cx="4562838" cy="4430863"/>
          </a:xfrm>
          <a:prstGeom prst="rect">
            <a:avLst/>
          </a:prstGeom>
        </p:spPr>
      </p:pic>
      <p:pic>
        <p:nvPicPr>
          <p:cNvPr id="5" name="Picture 12" descr="red 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 smtClean="0"/>
              <a:t>Page </a:t>
            </a:r>
            <a:fld id="{B6F6437C-3C2B-40C0-8B14-6EC001D8F740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15900"/>
            <a:ext cx="2005012" cy="5522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15900"/>
            <a:ext cx="5867400" cy="5522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 smtClean="0"/>
              <a:t>Page </a:t>
            </a:r>
            <a:fld id="{FAFF16BC-54F6-4163-B4C4-A52E425ED37E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11188" y="0"/>
            <a:ext cx="802481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1188" y="1600200"/>
            <a:ext cx="3919537" cy="1992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1600200"/>
            <a:ext cx="3921125" cy="1992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1188" y="3744913"/>
            <a:ext cx="3919537" cy="199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3125" y="3744913"/>
            <a:ext cx="3921125" cy="199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59788" y="6567488"/>
            <a:ext cx="576262" cy="18732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Page </a:t>
            </a:r>
            <a:fld id="{8DEDA10A-B7DB-4371-A4AA-8E6F628CC316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nl-NL" dirty="0" smtClean="0"/>
              <a:t>Page </a:t>
            </a:r>
            <a:fld id="{5CD86928-43FE-44D2-8E6D-64A4CEE570F1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 smtClean="0"/>
              <a:t>Page </a:t>
            </a:r>
            <a:fld id="{5ADFB307-1753-4CA4-AC7D-6F98A45E99A9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19537" cy="4138613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600200"/>
            <a:ext cx="3921125" cy="4138613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nl-NL" dirty="0" smtClean="0"/>
              <a:t>Page </a:t>
            </a:r>
            <a:fld id="{98D6BFC6-83C6-459F-AF06-183E57D12C6F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 smtClean="0"/>
              <a:t>Page </a:t>
            </a:r>
            <a:fld id="{EC6337A4-E2B6-4D9C-AF27-910B9257D4BC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63955" y="6548438"/>
            <a:ext cx="609600" cy="187325"/>
          </a:xfrm>
          <a:ln/>
        </p:spPr>
        <p:txBody>
          <a:bodyPr/>
          <a:lstStyle>
            <a:lvl1pPr>
              <a:defRPr sz="10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nl-NL" dirty="0" smtClean="0"/>
              <a:t>Page </a:t>
            </a:r>
            <a:fld id="{3BBF1856-5C51-44F9-89E8-B153356034FA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2"/>
          </p:nvPr>
        </p:nvSpPr>
        <p:spPr>
          <a:xfrm>
            <a:off x="7447992" y="6548438"/>
            <a:ext cx="647700" cy="187325"/>
          </a:xfrm>
          <a:ln/>
        </p:spPr>
        <p:txBody>
          <a:bodyPr/>
          <a:lstStyle>
            <a:lvl1pPr>
              <a:defRPr sz="10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nl-NL" dirty="0" smtClean="0"/>
              <a:t>Page </a:t>
            </a:r>
            <a:fld id="{C2411A48-50EB-42C0-AA30-F1CB3B4FD858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 smtClean="0"/>
              <a:t>Page </a:t>
            </a:r>
            <a:fld id="{8544E686-7917-42B0-9D0A-0CC4691EDFB6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 smtClean="0"/>
              <a:t>Page </a:t>
            </a:r>
            <a:fld id="{90ADF07C-9F5A-464A-A23C-06A2F0FBD7CB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8" descr="red ba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9820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9" descr="date ba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19925" y="6408738"/>
            <a:ext cx="21240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15900"/>
            <a:ext cx="8024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3598862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nl-NL" dirty="0" smtClean="0"/>
              <a:t>Page </a:t>
            </a:r>
            <a:fld id="{C5E39BF2-1C46-4872-9978-D2FEB2E42546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pic>
        <p:nvPicPr>
          <p:cNvPr id="2055" name="Picture 11" descr="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02413" y="5978525"/>
            <a:ext cx="20304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sp>
        <p:nvSpPr>
          <p:cNvPr id="205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93062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2" r:id="rId12"/>
    <p:sldLayoutId id="2147483703" r:id="rId1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814388" indent="-2778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−"/>
        <a:defRPr sz="2200" b="1">
          <a:solidFill>
            <a:schemeClr val="tx1"/>
          </a:solidFill>
          <a:latin typeface="+mn-lt"/>
        </a:defRPr>
      </a:lvl3pPr>
      <a:lvl4pPr marL="1069975" indent="-254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−"/>
        <a:defRPr sz="2200" b="1">
          <a:solidFill>
            <a:schemeClr val="tx1"/>
          </a:solidFill>
          <a:latin typeface="+mn-lt"/>
        </a:defRPr>
      </a:lvl4pPr>
      <a:lvl5pPr marL="1349375" indent="-2778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−"/>
        <a:defRPr sz="2200" b="1">
          <a:solidFill>
            <a:schemeClr val="tx1"/>
          </a:solidFill>
          <a:latin typeface="+mn-lt"/>
        </a:defRPr>
      </a:lvl5pPr>
      <a:lvl6pPr marL="18065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6pPr>
      <a:lvl7pPr marL="22637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7pPr>
      <a:lvl8pPr marL="27209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8pPr>
      <a:lvl9pPr marL="31781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w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w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wmf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w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758953"/>
            <a:ext cx="5616575" cy="1470025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Pulsed power and </a:t>
            </a:r>
            <a:br>
              <a:rPr lang="nl-NL" dirty="0" smtClean="0"/>
            </a:br>
            <a:r>
              <a:rPr lang="nl-NL" dirty="0" smtClean="0"/>
              <a:t>transient plasma research </a:t>
            </a:r>
            <a:br>
              <a:rPr lang="nl-NL" dirty="0" smtClean="0"/>
            </a:br>
            <a:r>
              <a:rPr lang="nl-NL" dirty="0" smtClean="0"/>
              <a:t>@ TU/e-EES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378203"/>
            <a:ext cx="5113337" cy="550863"/>
          </a:xfrm>
        </p:spPr>
        <p:txBody>
          <a:bodyPr/>
          <a:lstStyle/>
          <a:p>
            <a:pPr eaLnBrk="1" hangingPunct="1"/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ns streamer plasma generation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Voltage diagnostic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3BBF1856-5C51-44F9-89E8-B153356034FA}" type="slidenum">
              <a:rPr lang="nl-NL" smtClean="0"/>
              <a:pPr>
                <a:defRPr/>
              </a:pPr>
              <a:t>9</a:t>
            </a:fld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4797562" cy="775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00808"/>
            <a:ext cx="3103542" cy="1724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36912"/>
            <a:ext cx="4101658" cy="1607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29207"/>
            <a:ext cx="2705484" cy="2421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73016"/>
            <a:ext cx="3105421" cy="176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Pulsed power to plasma matching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Electrical impedance of a streamer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5CD86928-43FE-44D2-8E6D-64A4CEE570F1}" type="slidenum">
              <a:rPr lang="nl-NL" smtClean="0"/>
              <a:pPr>
                <a:defRPr/>
              </a:pPr>
              <a:t>10</a:t>
            </a:fld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56792"/>
            <a:ext cx="2770370" cy="24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9531"/>
            <a:ext cx="2916164" cy="462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1" descr="Figure512a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769" y="1656508"/>
            <a:ext cx="291101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 descr="Figure512b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41" y="3933056"/>
            <a:ext cx="291101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13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818986"/>
            <a:ext cx="5673920" cy="3578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ns streamer plasma generation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First matching experiment @ Kumamoto </a:t>
            </a:r>
            <a:r>
              <a:rPr lang="en-US" dirty="0" err="1" smtClean="0"/>
              <a:t>Univ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3BBF1856-5C51-44F9-89E8-B153356034FA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Nov-2013</a:t>
            </a:r>
            <a:endParaRPr lang="nl-NL"/>
          </a:p>
        </p:txBody>
      </p:sp>
      <p:pic>
        <p:nvPicPr>
          <p:cNvPr id="10" name="Picture 2" descr="F:\DCIM\103CASIO\CIMG0141.JPG"/>
          <p:cNvPicPr>
            <a:picLocks noChangeAspect="1" noChangeArrowheads="1"/>
          </p:cNvPicPr>
          <p:nvPr/>
        </p:nvPicPr>
        <p:blipFill>
          <a:blip r:embed="rId3" cstate="print"/>
          <a:srcRect l="2584" t="43835" b="27358"/>
          <a:stretch>
            <a:fillRect/>
          </a:stretch>
        </p:blipFill>
        <p:spPr bwMode="auto">
          <a:xfrm>
            <a:off x="611560" y="1556792"/>
            <a:ext cx="4968552" cy="1101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6792"/>
            <a:ext cx="2880320" cy="118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71"/>
          <a:stretch/>
        </p:blipFill>
        <p:spPr bwMode="auto">
          <a:xfrm>
            <a:off x="606802" y="3142084"/>
            <a:ext cx="2305038" cy="1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73216"/>
            <a:ext cx="1108785" cy="138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20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ns streamer plasma generation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First plasma – by Hans </a:t>
            </a:r>
            <a:r>
              <a:rPr lang="en-US" dirty="0" err="1" smtClean="0"/>
              <a:t>Hoft</a:t>
            </a:r>
            <a:r>
              <a:rPr lang="en-US" dirty="0" smtClean="0"/>
              <a:t>, INP Greifswald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3BBF1856-5C51-44F9-89E8-B153356034FA}" type="slidenum">
              <a:rPr lang="nl-NL" smtClean="0"/>
              <a:pPr>
                <a:defRPr/>
              </a:pPr>
              <a:t>12</a:t>
            </a:fld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4797562" cy="7757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80828"/>
            <a:ext cx="3528392" cy="132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 b="11312"/>
          <a:stretch/>
        </p:blipFill>
        <p:spPr bwMode="auto">
          <a:xfrm>
            <a:off x="611560" y="4285672"/>
            <a:ext cx="3528392" cy="206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10608"/>
            <a:ext cx="2520280" cy="187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2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ns streamer plasma generation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First plasma – by Hans </a:t>
            </a:r>
            <a:r>
              <a:rPr lang="en-US" dirty="0" err="1" smtClean="0"/>
              <a:t>Hoft</a:t>
            </a:r>
            <a:r>
              <a:rPr lang="en-US" dirty="0" smtClean="0"/>
              <a:t>, INP Greifswald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3BBF1856-5C51-44F9-89E8-B153356034FA}" type="slidenum">
              <a:rPr lang="nl-NL" smtClean="0"/>
              <a:pPr>
                <a:defRPr/>
              </a:pPr>
              <a:t>13</a:t>
            </a:fld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6"/>
          <a:stretch/>
        </p:blipFill>
        <p:spPr bwMode="auto">
          <a:xfrm>
            <a:off x="611560" y="1628800"/>
            <a:ext cx="8390218" cy="17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t="56656"/>
          <a:stretch/>
        </p:blipFill>
        <p:spPr bwMode="auto">
          <a:xfrm>
            <a:off x="611560" y="3573016"/>
            <a:ext cx="7920880" cy="143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5589240"/>
            <a:ext cx="864096" cy="115212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ns streamer plasma generation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First plasma – by Hans </a:t>
            </a:r>
            <a:r>
              <a:rPr lang="en-US" dirty="0" err="1" smtClean="0"/>
              <a:t>Hoft</a:t>
            </a:r>
            <a:r>
              <a:rPr lang="en-US" dirty="0" smtClean="0"/>
              <a:t>, INP Greifswald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3BBF1856-5C51-44F9-89E8-B153356034FA}" type="slidenum">
              <a:rPr lang="nl-NL" smtClean="0"/>
              <a:pPr>
                <a:defRPr/>
              </a:pPr>
              <a:t>14</a:t>
            </a:fld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331532"/>
            <a:ext cx="6552729" cy="247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00192" y="5445224"/>
            <a:ext cx="3384376" cy="2088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6" y="3861049"/>
            <a:ext cx="6575450" cy="253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22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3BBF1856-5C51-44F9-89E8-B153356034FA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pic>
        <p:nvPicPr>
          <p:cNvPr id="5" name="Picture 6" descr="thats%20all%20fol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84313"/>
            <a:ext cx="30892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709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9" name="Rectangle 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Pulsed corona discharges</a:t>
            </a:r>
            <a:endParaRPr lang="en-US"/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241C165-1FAF-43BB-B325-CE8CE9DB48BD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Nov-2013</a:t>
            </a:r>
            <a:endParaRPr lang="nl-NL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87702" y="1700213"/>
            <a:ext cx="835025" cy="2498725"/>
            <a:chOff x="2880" y="1104"/>
            <a:chExt cx="816" cy="1776"/>
          </a:xfrm>
        </p:grpSpPr>
        <p:sp>
          <p:nvSpPr>
            <p:cNvPr id="1536009" name="Oval 9"/>
            <p:cNvSpPr>
              <a:spLocks noChangeArrowheads="1"/>
            </p:cNvSpPr>
            <p:nvPr/>
          </p:nvSpPr>
          <p:spPr bwMode="auto">
            <a:xfrm>
              <a:off x="3408" y="1296"/>
              <a:ext cx="288" cy="2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880" y="1104"/>
              <a:ext cx="792" cy="1776"/>
              <a:chOff x="2880" y="1104"/>
              <a:chExt cx="792" cy="1776"/>
            </a:xfrm>
          </p:grpSpPr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2880" y="1104"/>
                <a:ext cx="384" cy="1776"/>
                <a:chOff x="3360" y="1200"/>
                <a:chExt cx="384" cy="1776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>
                  <a:off x="3360" y="1344"/>
                  <a:ext cx="384" cy="1488"/>
                  <a:chOff x="3408" y="1344"/>
                  <a:chExt cx="336" cy="1488"/>
                </a:xfrm>
              </p:grpSpPr>
              <p:sp>
                <p:nvSpPr>
                  <p:cNvPr id="1536013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1344"/>
                    <a:ext cx="336" cy="192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6014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640"/>
                    <a:ext cx="336" cy="192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6015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408" y="1440"/>
                    <a:ext cx="0" cy="12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536016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440"/>
                    <a:ext cx="0" cy="12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36017" name="Line 17"/>
                <p:cNvSpPr>
                  <a:spLocks noChangeShapeType="1"/>
                </p:cNvSpPr>
                <p:nvPr/>
              </p:nvSpPr>
              <p:spPr bwMode="auto">
                <a:xfrm>
                  <a:off x="3552" y="1200"/>
                  <a:ext cx="0" cy="17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1536018" name="Line 18"/>
              <p:cNvSpPr>
                <a:spLocks noChangeShapeType="1"/>
              </p:cNvSpPr>
              <p:nvPr/>
            </p:nvSpPr>
            <p:spPr bwMode="auto">
              <a:xfrm>
                <a:off x="3072" y="1104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36019" name="Line 19"/>
              <p:cNvSpPr>
                <a:spLocks noChangeShapeType="1"/>
              </p:cNvSpPr>
              <p:nvPr/>
            </p:nvSpPr>
            <p:spPr bwMode="auto">
              <a:xfrm>
                <a:off x="3552" y="110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36020" name="Line 20"/>
              <p:cNvSpPr>
                <a:spLocks noChangeShapeType="1"/>
              </p:cNvSpPr>
              <p:nvPr/>
            </p:nvSpPr>
            <p:spPr bwMode="auto">
              <a:xfrm>
                <a:off x="3552" y="1584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36021" name="Line 21"/>
              <p:cNvSpPr>
                <a:spLocks noChangeShapeType="1"/>
              </p:cNvSpPr>
              <p:nvPr/>
            </p:nvSpPr>
            <p:spPr bwMode="auto">
              <a:xfrm flipH="1">
                <a:off x="3264" y="1728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36022" name="Freeform 22"/>
              <p:cNvSpPr>
                <a:spLocks/>
              </p:cNvSpPr>
              <p:nvPr/>
            </p:nvSpPr>
            <p:spPr bwMode="auto">
              <a:xfrm>
                <a:off x="3456" y="1350"/>
                <a:ext cx="216" cy="154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30" y="56"/>
                  </a:cxn>
                  <a:cxn ang="0">
                    <a:pos x="56" y="4"/>
                  </a:cxn>
                  <a:cxn ang="0">
                    <a:pos x="72" y="34"/>
                  </a:cxn>
                  <a:cxn ang="0">
                    <a:pos x="96" y="84"/>
                  </a:cxn>
                  <a:cxn ang="0">
                    <a:pos x="146" y="135"/>
                  </a:cxn>
                  <a:cxn ang="0">
                    <a:pos x="216" y="154"/>
                  </a:cxn>
                </a:cxnLst>
                <a:rect l="0" t="0" r="r" b="b"/>
                <a:pathLst>
                  <a:path w="216" h="154">
                    <a:moveTo>
                      <a:pt x="0" y="152"/>
                    </a:moveTo>
                    <a:cubicBezTo>
                      <a:pt x="5" y="136"/>
                      <a:pt x="21" y="81"/>
                      <a:pt x="30" y="56"/>
                    </a:cubicBezTo>
                    <a:cubicBezTo>
                      <a:pt x="39" y="31"/>
                      <a:pt x="49" y="8"/>
                      <a:pt x="56" y="4"/>
                    </a:cubicBezTo>
                    <a:cubicBezTo>
                      <a:pt x="63" y="0"/>
                      <a:pt x="65" y="21"/>
                      <a:pt x="72" y="34"/>
                    </a:cubicBezTo>
                    <a:cubicBezTo>
                      <a:pt x="79" y="47"/>
                      <a:pt x="84" y="67"/>
                      <a:pt x="96" y="84"/>
                    </a:cubicBezTo>
                    <a:cubicBezTo>
                      <a:pt x="108" y="101"/>
                      <a:pt x="126" y="123"/>
                      <a:pt x="146" y="135"/>
                    </a:cubicBezTo>
                    <a:cubicBezTo>
                      <a:pt x="166" y="147"/>
                      <a:pt x="202" y="150"/>
                      <a:pt x="216" y="154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1536023" name="Text Box 23"/>
          <p:cNvSpPr txBox="1">
            <a:spLocks noChangeArrowheads="1"/>
          </p:cNvSpPr>
          <p:nvPr/>
        </p:nvSpPr>
        <p:spPr bwMode="auto">
          <a:xfrm>
            <a:off x="3121988" y="4618038"/>
            <a:ext cx="74417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dirty="0">
                <a:latin typeface="Calibri" pitchFamily="34" charset="0"/>
              </a:rPr>
              <a:t>fast ICCD</a:t>
            </a:r>
          </a:p>
          <a:p>
            <a:pPr algn="ctr" eaLnBrk="0" hangingPunct="0"/>
            <a:r>
              <a:rPr lang="en-US" sz="1200" dirty="0">
                <a:latin typeface="Calibri" pitchFamily="34" charset="0"/>
              </a:rPr>
              <a:t>end-on</a:t>
            </a:r>
          </a:p>
          <a:p>
            <a:pPr algn="ctr" eaLnBrk="0" hangingPunct="0"/>
            <a:r>
              <a:rPr lang="en-US" sz="1200" dirty="0">
                <a:latin typeface="Calibri" pitchFamily="34" charset="0"/>
              </a:rPr>
              <a:t>views</a:t>
            </a:r>
            <a:endParaRPr lang="en-GB" sz="1200" dirty="0">
              <a:latin typeface="Calibri" pitchFamily="34" charset="0"/>
            </a:endParaRPr>
          </a:p>
        </p:txBody>
      </p:sp>
      <p:sp>
        <p:nvSpPr>
          <p:cNvPr id="1536024" name="Line 24"/>
          <p:cNvSpPr>
            <a:spLocks noChangeShapeType="1"/>
          </p:cNvSpPr>
          <p:nvPr/>
        </p:nvSpPr>
        <p:spPr bwMode="auto">
          <a:xfrm flipV="1">
            <a:off x="3486139" y="4292601"/>
            <a:ext cx="0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3602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55751"/>
            <a:ext cx="3571321" cy="415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7" y="1571613"/>
            <a:ext cx="2505064" cy="38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026" name="Rectangle 26"/>
          <p:cNvSpPr>
            <a:spLocks noChangeArrowheads="1"/>
          </p:cNvSpPr>
          <p:nvPr/>
        </p:nvSpPr>
        <p:spPr bwMode="auto">
          <a:xfrm>
            <a:off x="2416451" y="4767751"/>
            <a:ext cx="288925" cy="642942"/>
          </a:xfrm>
          <a:prstGeom prst="rect">
            <a:avLst/>
          </a:prstGeom>
          <a:solidFill>
            <a:srgbClr val="00FFFF">
              <a:alpha val="14999"/>
            </a:srgbClr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6027" name="Line 27"/>
          <p:cNvSpPr>
            <a:spLocks noChangeShapeType="1"/>
          </p:cNvSpPr>
          <p:nvPr/>
        </p:nvSpPr>
        <p:spPr bwMode="auto">
          <a:xfrm>
            <a:off x="2786050" y="5572140"/>
            <a:ext cx="1800225" cy="0"/>
          </a:xfrm>
          <a:prstGeom prst="line">
            <a:avLst/>
          </a:prstGeom>
          <a:noFill/>
          <a:ln w="76200">
            <a:solidFill>
              <a:srgbClr val="33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24"/>
          <p:cNvGrpSpPr/>
          <p:nvPr/>
        </p:nvGrpSpPr>
        <p:grpSpPr>
          <a:xfrm>
            <a:off x="5572132" y="1142984"/>
            <a:ext cx="1738962" cy="1500198"/>
            <a:chOff x="5357818" y="785794"/>
            <a:chExt cx="1738962" cy="1500198"/>
          </a:xfrm>
        </p:grpSpPr>
        <p:sp>
          <p:nvSpPr>
            <p:cNvPr id="26" name="TextBox 25"/>
            <p:cNvSpPr txBox="1"/>
            <p:nvPr/>
          </p:nvSpPr>
          <p:spPr>
            <a:xfrm>
              <a:off x="5572132" y="785794"/>
              <a:ext cx="1524648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Primary streamers</a:t>
              </a:r>
              <a:endParaRPr lang="en-US" sz="14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5400000">
              <a:off x="5072066" y="1357298"/>
              <a:ext cx="1214446" cy="642942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7" name="Group 27"/>
          <p:cNvGrpSpPr/>
          <p:nvPr/>
        </p:nvGrpSpPr>
        <p:grpSpPr>
          <a:xfrm>
            <a:off x="6786578" y="1547328"/>
            <a:ext cx="2214578" cy="1524482"/>
            <a:chOff x="6643702" y="1261576"/>
            <a:chExt cx="2214578" cy="1524482"/>
          </a:xfrm>
        </p:grpSpPr>
        <p:sp>
          <p:nvSpPr>
            <p:cNvPr id="31" name="TextBox 30"/>
            <p:cNvSpPr txBox="1"/>
            <p:nvPr/>
          </p:nvSpPr>
          <p:spPr>
            <a:xfrm>
              <a:off x="6643702" y="1261576"/>
              <a:ext cx="2214578" cy="73866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>
                  <a:solidFill>
                    <a:schemeClr val="tx2"/>
                  </a:solidFill>
                  <a:latin typeface="Calibri" pitchFamily="34" charset="0"/>
                </a:rPr>
                <a:t>Secondary or late streamers (can be avoided by using short pulses)</a:t>
              </a:r>
              <a:endParaRPr lang="en-US" sz="14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rot="5400000">
              <a:off x="6715140" y="2214554"/>
              <a:ext cx="857256" cy="285752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33" name="TextBox 32"/>
          <p:cNvSpPr txBox="1"/>
          <p:nvPr/>
        </p:nvSpPr>
        <p:spPr>
          <a:xfrm>
            <a:off x="539552" y="6258798"/>
            <a:ext cx="5912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IEEE Trans. On Plasma Science, Vol.26, No.5, Oct.1998, pp.1476-1484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26" grpId="0" animBg="1"/>
      <p:bldP spid="15360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step recovery diodes for HV pulsing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5CD86928-43FE-44D2-8E6D-64A4CEE570F1}" type="slidenum">
              <a:rPr lang="nl-NL" smtClean="0"/>
              <a:pPr>
                <a:defRPr/>
              </a:pPr>
              <a:t>1</a:t>
            </a:fld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" r="52344" b="50000"/>
          <a:stretch/>
        </p:blipFill>
        <p:spPr>
          <a:xfrm>
            <a:off x="401919" y="1633132"/>
            <a:ext cx="3123049" cy="1268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28" y="1633132"/>
            <a:ext cx="2269860" cy="150783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4433637" cy="19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68" y="3710005"/>
            <a:ext cx="4148055" cy="166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89240"/>
            <a:ext cx="860023" cy="11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2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step recovery diodes for HV pulsing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5CD86928-43FE-44D2-8E6D-64A4CEE570F1}" type="slidenum">
              <a:rPr lang="nl-NL" smtClean="0"/>
              <a:pPr>
                <a:defRPr/>
              </a:pPr>
              <a:t>2</a:t>
            </a:fld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9" y="1268760"/>
            <a:ext cx="3810000" cy="3093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7" b="12989"/>
          <a:stretch/>
        </p:blipFill>
        <p:spPr>
          <a:xfrm>
            <a:off x="4720165" y="1799068"/>
            <a:ext cx="3794794" cy="35741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72" y="4518356"/>
            <a:ext cx="3702928" cy="200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5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SDBD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3BBF1856-5C51-44F9-89E8-B153356034FA}" type="slidenum">
              <a:rPr lang="nl-NL" smtClean="0"/>
              <a:pPr>
                <a:defRPr/>
              </a:pPr>
              <a:t>3</a:t>
            </a:fld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039937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4" y="1412777"/>
            <a:ext cx="286326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5383542" cy="182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0" descr="bron_pulsetrafo_pi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t="15241" r="6785" b="10172"/>
          <a:stretch/>
        </p:blipFill>
        <p:spPr bwMode="auto">
          <a:xfrm>
            <a:off x="5674291" y="3722998"/>
            <a:ext cx="3107964" cy="191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2871599" cy="230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5540434"/>
            <a:ext cx="877552" cy="124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On-demand air purification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3BBF1856-5C51-44F9-89E8-B153356034FA}" type="slidenum">
              <a:rPr lang="nl-NL" smtClean="0"/>
              <a:pPr>
                <a:defRPr/>
              </a:pPr>
              <a:t>4</a:t>
            </a:fld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7"/>
          <a:stretch/>
        </p:blipFill>
        <p:spPr bwMode="auto">
          <a:xfrm>
            <a:off x="428026" y="1484785"/>
            <a:ext cx="6664254" cy="396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897767"/>
            <a:ext cx="1690553" cy="59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7" descr="ESEE 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2397" y="5805264"/>
            <a:ext cx="766145" cy="84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48932"/>
            <a:ext cx="936104" cy="123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1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9" name="Rectangle 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Pulsed corona...a very efficient source of radicals…</a:t>
            </a:r>
            <a:endParaRPr lang="en-US" sz="2800" dirty="0"/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241C165-1FAF-43BB-B325-CE8CE9DB48BD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Nov-2013</a:t>
            </a:r>
            <a:endParaRPr lang="nl-NL"/>
          </a:p>
        </p:txBody>
      </p:sp>
      <p:pic>
        <p:nvPicPr>
          <p:cNvPr id="35" name="Picture 6" descr="Figure5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501" y="1700808"/>
            <a:ext cx="391249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68600"/>
            <a:ext cx="3266536" cy="302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29"/>
          <p:cNvSpPr txBox="1">
            <a:spLocks noChangeArrowheads="1"/>
          </p:cNvSpPr>
          <p:nvPr/>
        </p:nvSpPr>
        <p:spPr bwMode="auto">
          <a:xfrm>
            <a:off x="611560" y="4941168"/>
            <a:ext cx="8024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...but requires very short and powerful HV pulses.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32" descr="Winand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61248"/>
            <a:ext cx="962025" cy="113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96" y="5661248"/>
            <a:ext cx="91059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7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60 kV, 1-5 ns, 200 </a:t>
            </a:r>
            <a:r>
              <a:rPr lang="en-US" dirty="0" err="1" smtClean="0"/>
              <a:t>ps</a:t>
            </a:r>
            <a:r>
              <a:rPr lang="en-US" dirty="0" smtClean="0"/>
              <a:t> rise time, repetitive</a:t>
            </a:r>
            <a:endParaRPr lang="en-US" dirty="0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43" y="3501008"/>
            <a:ext cx="5765653" cy="93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59" y="4582895"/>
            <a:ext cx="1767469" cy="1292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579378"/>
            <a:ext cx="3888432" cy="1292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128" y="1484784"/>
            <a:ext cx="5661807" cy="182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3BBF1856-5C51-44F9-89E8-B153356034FA}" type="slidenum">
              <a:rPr lang="nl-NL" smtClean="0"/>
              <a:pPr>
                <a:defRPr/>
              </a:pPr>
              <a:t>6</a:t>
            </a:fld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1" y="5229208"/>
            <a:ext cx="1133401" cy="150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1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ns streamer plasma generation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to adjust pulse duration?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3BBF1856-5C51-44F9-89E8-B153356034FA}" type="slidenum">
              <a:rPr lang="nl-NL" smtClean="0"/>
              <a:pPr>
                <a:defRPr/>
              </a:pPr>
              <a:t>7</a:t>
            </a:fld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4797562" cy="775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52" y="2752713"/>
            <a:ext cx="4079756" cy="155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1" t="-24866" r="-12509" b="24866"/>
          <a:stretch/>
        </p:blipFill>
        <p:spPr>
          <a:xfrm>
            <a:off x="611561" y="2494020"/>
            <a:ext cx="2398780" cy="1443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77072"/>
            <a:ext cx="2494793" cy="4693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12" y="4862144"/>
            <a:ext cx="2883368" cy="1663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300192" y="5445224"/>
            <a:ext cx="3384376" cy="2088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9" y="4863876"/>
            <a:ext cx="2903226" cy="16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ns streamer plasma generation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First implementation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Page </a:t>
            </a:r>
            <a:fld id="{3BBF1856-5C51-44F9-89E8-B153356034FA}" type="slidenum">
              <a:rPr lang="nl-NL" smtClean="0"/>
              <a:pPr>
                <a:defRPr/>
              </a:pPr>
              <a:t>8</a:t>
            </a:fld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Nov-2013</a:t>
            </a:r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49806"/>
            <a:ext cx="7920880" cy="2471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22796"/>
            <a:ext cx="3685823" cy="2041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82" y="1377784"/>
            <a:ext cx="3645719" cy="21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e standard red">
  <a:themeElements>
    <a:clrScheme name="TUe standard red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TUe standard 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Ue standard red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TUe standard red</Template>
  <TotalTime>1994</TotalTime>
  <Words>199</Words>
  <Application>Microsoft Office PowerPoint</Application>
  <PresentationFormat>On-screen Show (4:3)</PresentationFormat>
  <Paragraphs>62</Paragraphs>
  <Slides>17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TUe standard red</vt:lpstr>
      <vt:lpstr> Pulsed power and  transient plasma research  @ TU/e-EES</vt:lpstr>
      <vt:lpstr>Drift step recovery diodes for HV pulsing</vt:lpstr>
      <vt:lpstr>Drift step recovery diodes for HV pulsing</vt:lpstr>
      <vt:lpstr>Pulsed SDBD</vt:lpstr>
      <vt:lpstr>On-demand air purification</vt:lpstr>
      <vt:lpstr>Pulsed corona...a very efficient source of radicals…</vt:lpstr>
      <vt:lpstr>60 kV, 1-5 ns, 200 ps rise time, repetitive</vt:lpstr>
      <vt:lpstr>ns streamer plasma generation How to adjust pulse duration?</vt:lpstr>
      <vt:lpstr>ns streamer plasma generation First implementation</vt:lpstr>
      <vt:lpstr>ns streamer plasma generation Voltage diagnostic</vt:lpstr>
      <vt:lpstr>Pulsed power to plasma matching  Electrical impedance of a streamer</vt:lpstr>
      <vt:lpstr>ns streamer plasma generation First matching experiment @ Kumamoto Univ</vt:lpstr>
      <vt:lpstr>ns streamer plasma generation First plasma – by Hans Hoft, INP Greifswald</vt:lpstr>
      <vt:lpstr>ns streamer plasma generation First plasma – by Hans Hoft, INP Greifswald</vt:lpstr>
      <vt:lpstr>ns streamer plasma generation First plasma – by Hans Hoft, INP Greifswald</vt:lpstr>
      <vt:lpstr>PowerPoint Presentation</vt:lpstr>
      <vt:lpstr>Pulsed corona discharges</vt:lpstr>
    </vt:vector>
  </TitlesOfParts>
  <Company>TU/e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A.J.M. Pemen</dc:creator>
  <dc:description>Design by Volle Kracht_x000d_
Template by Orange Pepper BV_x000d_
Copyright 2008</dc:description>
  <cp:lastModifiedBy>Student</cp:lastModifiedBy>
  <cp:revision>562</cp:revision>
  <dcterms:created xsi:type="dcterms:W3CDTF">2010-01-25T14:57:06Z</dcterms:created>
  <dcterms:modified xsi:type="dcterms:W3CDTF">2013-11-04T08:15:34Z</dcterms:modified>
</cp:coreProperties>
</file>