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0" r:id="rId1"/>
  </p:sldMasterIdLst>
  <p:notesMasterIdLst>
    <p:notesMasterId r:id="rId35"/>
  </p:notesMasterIdLst>
  <p:handoutMasterIdLst>
    <p:handoutMasterId r:id="rId36"/>
  </p:handoutMasterIdLst>
  <p:sldIdLst>
    <p:sldId id="256" r:id="rId2"/>
    <p:sldId id="341" r:id="rId3"/>
    <p:sldId id="394" r:id="rId4"/>
    <p:sldId id="395" r:id="rId5"/>
    <p:sldId id="426" r:id="rId6"/>
    <p:sldId id="427" r:id="rId7"/>
    <p:sldId id="428" r:id="rId8"/>
    <p:sldId id="449" r:id="rId9"/>
    <p:sldId id="429" r:id="rId10"/>
    <p:sldId id="387" r:id="rId11"/>
    <p:sldId id="455" r:id="rId12"/>
    <p:sldId id="430" r:id="rId13"/>
    <p:sldId id="431" r:id="rId14"/>
    <p:sldId id="432" r:id="rId15"/>
    <p:sldId id="434" r:id="rId16"/>
    <p:sldId id="435" r:id="rId17"/>
    <p:sldId id="436" r:id="rId18"/>
    <p:sldId id="437" r:id="rId19"/>
    <p:sldId id="439" r:id="rId20"/>
    <p:sldId id="440" r:id="rId21"/>
    <p:sldId id="441" r:id="rId22"/>
    <p:sldId id="442" r:id="rId23"/>
    <p:sldId id="443" r:id="rId24"/>
    <p:sldId id="445" r:id="rId25"/>
    <p:sldId id="444" r:id="rId26"/>
    <p:sldId id="450" r:id="rId27"/>
    <p:sldId id="446" r:id="rId28"/>
    <p:sldId id="456" r:id="rId29"/>
    <p:sldId id="447" r:id="rId30"/>
    <p:sldId id="457" r:id="rId31"/>
    <p:sldId id="453" r:id="rId32"/>
    <p:sldId id="452" r:id="rId33"/>
    <p:sldId id="454" r:id="rId34"/>
  </p:sldIdLst>
  <p:sldSz cx="9144000" cy="6858000" type="screen4x3"/>
  <p:notesSz cx="6797675" cy="9926638"/>
  <p:embeddedFontLs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er Nijdam" initials="SN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CC727"/>
    <a:srgbClr val="0000FF"/>
    <a:srgbClr val="6699FF"/>
    <a:srgbClr val="FF0000"/>
    <a:srgbClr val="2E2C76"/>
    <a:srgbClr val="333399"/>
    <a:srgbClr val="FF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8" autoAdjust="0"/>
    <p:restoredTop sz="86378" autoAdjust="0"/>
  </p:normalViewPr>
  <p:slideViewPr>
    <p:cSldViewPr>
      <p:cViewPr varScale="1">
        <p:scale>
          <a:sx n="65" d="100"/>
          <a:sy n="65" d="100"/>
        </p:scale>
        <p:origin x="-108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7" tIns="45838" rIns="91677" bIns="45838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7" tIns="45838" rIns="91677" bIns="4583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7" tIns="45838" rIns="91677" bIns="45838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7" tIns="45838" rIns="91677" bIns="4583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6C9E50D-1022-4E28-AD70-40F457DAC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7" rIns="91814" bIns="45907" numCol="1" anchor="t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7" rIns="91814" bIns="45907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7" rIns="91814" bIns="459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75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7" rIns="91814" bIns="45907" numCol="1" anchor="b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6575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7" rIns="91814" bIns="45907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5ACDF9C-4B4C-4937-9C21-4BBF93C6F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9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B515F-2550-429E-8414-0177203F2AA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468EBD-656F-4018-BCD2-CECA1BBA1341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FD518F-2BEC-4982-A3F6-A6B9F7131997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FD518F-2BEC-4982-A3F6-A6B9F7131997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The large number of channels makes it difficult to tell whether they exactly follow the old paths or, like in nitrogen and air, often follow a path just next to the old path.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 smtClean="0">
                  <a:solidFill>
                    <a:schemeClr val="tx1"/>
                  </a:solidFill>
                  <a:effectLst/>
                  <a:latin typeface="Times New Roman" pitchFamily="18" charset="0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 smtClean="0">
                  <a:solidFill>
                    <a:schemeClr val="tx1"/>
                  </a:solidFill>
                  <a:effectLst/>
                  <a:latin typeface="Times New Roman" pitchFamily="18" charset="0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Δ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𝑡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=100 </m:t>
                    </m:r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μs</m:t>
                    </m:r>
                  </m:oMath>
                </a14:m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Δ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𝑡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ms</m:t>
                    </m:r>
                  </m:oMath>
                </a14:m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the second-pulse channels get narrower, however,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Δ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𝑡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ms</m:t>
                    </m:r>
                  </m:oMath>
                </a14:m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Δ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𝑡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GB" sz="1200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ms</m:t>
                    </m:r>
                  </m:oMath>
                </a14:m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they become wider again. The first effect can probably be attributed to a decrease in background-ionization levels inside the channel, while the second effect may be explained by diffusion of the remaining (low levels) of background ionization.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The large number of channels makes it difficult to tell whether they exactly follow the old paths or, like in nitrogen and air, often follow a path just next to the old path.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 smtClean="0">
                  <a:solidFill>
                    <a:schemeClr val="tx1"/>
                  </a:solidFill>
                  <a:effectLst/>
                  <a:latin typeface="Times New Roman" pitchFamily="18" charset="0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 smtClean="0">
                  <a:solidFill>
                    <a:schemeClr val="tx1"/>
                  </a:solidFill>
                  <a:effectLst/>
                  <a:latin typeface="Times New Roman" pitchFamily="18" charset="0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Between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Δ𝑡=100 μs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and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Δ𝑡=1 ms</a:t>
                </a:r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the second-pulse channels get narrower, however, between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Δ𝑡=1 ms</a:t>
                </a:r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and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Δ𝑡=10 ms</a:t>
                </a:r>
                <a:r>
                  <a:rPr lang="en-GB" sz="1200" i="1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they become wider again. The first effect can probably be attributed to a decrease in background-ionization levels inside the channel, while the second effect may be explained by diffusion of the remaining (low levels) of background ionization.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ACDF9C-4B4C-4937-9C21-4BBF93C6F6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At higher voltages more and thicker streamers occur while at higher pressures fewer and thinner streamers occur. Furthermore, the different stages of development occur at lower values of </a:t>
                </a:r>
                <a14:m>
                  <m:oMath xmlns:m="http://schemas.openxmlformats.org/officeDocument/2006/math"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𝛥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Arial" charset="0"/>
                      </a:rPr>
                      <m:t>𝑡</m:t>
                    </m:r>
                  </m:oMath>
                </a14:m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for higher pressures and vice-versa.</a:t>
                </a:r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At higher voltages more and thicker streamers occur while at higher pressures fewer and thinner streamers occur. Furthermore, the different stages of development occur at lower values of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𝛥𝑡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Times New Roman" pitchFamily="18" charset="0"/>
                    <a:ea typeface="+mn-ea"/>
                    <a:cs typeface="Arial" charset="0"/>
                  </a:rPr>
                  <a:t> for higher pressures and vice-versa.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ACDF9C-4B4C-4937-9C21-4BBF93C6F61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9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 roo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1196975"/>
            <a:ext cx="36099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eathersInvestigate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b="-134"/>
          <a:stretch>
            <a:fillRect/>
          </a:stretch>
        </p:blipFill>
        <p:spPr bwMode="auto">
          <a:xfrm>
            <a:off x="5327650" y="1293813"/>
            <a:ext cx="4789488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red titl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0"/>
            <a:ext cx="2005012" cy="5738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5867400" cy="5738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5508625" y="6573838"/>
            <a:ext cx="12239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1000"/>
            </a:lvl1pPr>
          </a:lstStyle>
          <a:p>
            <a:pPr algn="r">
              <a:defRPr/>
            </a:pPr>
            <a:r>
              <a:rPr lang="nl-NL" sz="1050" b="1" u="sng" dirty="0" smtClean="0"/>
              <a:t>Sander Nijdam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3500" y="6545263"/>
            <a:ext cx="4979988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 smtClean="0"/>
              <a:t>Investigation of positive streamers by double pulse experiments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362075"/>
          </a:xfrm>
        </p:spPr>
        <p:txBody>
          <a:bodyPr anchor="t"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717032"/>
            <a:ext cx="7772400" cy="1500187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919537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3921125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d bar smal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20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0248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8196" name="Picture 6" descr="logo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332538"/>
            <a:ext cx="20304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96975"/>
            <a:ext cx="7993062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em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w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68312" y="1700808"/>
            <a:ext cx="6335935" cy="1368425"/>
          </a:xfrm>
        </p:spPr>
        <p:txBody>
          <a:bodyPr/>
          <a:lstStyle/>
          <a:p>
            <a:r>
              <a:rPr lang="en-GB" dirty="0"/>
              <a:t>Investigation of positive streamers by double pulse </a:t>
            </a:r>
            <a:r>
              <a:rPr lang="en-GB" dirty="0" smtClean="0"/>
              <a:t>experiments</a:t>
            </a:r>
            <a:endParaRPr lang="en-US" sz="2400" dirty="0" smtClean="0"/>
          </a:p>
        </p:txBody>
      </p:sp>
      <p:sp>
        <p:nvSpPr>
          <p:cNvPr id="102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357563"/>
            <a:ext cx="5399831" cy="1752600"/>
          </a:xfrm>
        </p:spPr>
        <p:txBody>
          <a:bodyPr/>
          <a:lstStyle/>
          <a:p>
            <a:r>
              <a:rPr lang="en-GB" sz="1600" u="sng" dirty="0"/>
              <a:t>S. </a:t>
            </a:r>
            <a:r>
              <a:rPr lang="en-GB" sz="1600" u="sng" dirty="0" smtClean="0"/>
              <a:t>Nijdam</a:t>
            </a:r>
            <a:r>
              <a:rPr lang="en-GB" sz="1600" baseline="30000" dirty="0" smtClean="0"/>
              <a:t>1</a:t>
            </a:r>
            <a:r>
              <a:rPr lang="en-GB" sz="1600" dirty="0" smtClean="0"/>
              <a:t>, E</a:t>
            </a:r>
            <a:r>
              <a:rPr lang="en-GB" sz="1600" dirty="0"/>
              <a:t>. </a:t>
            </a:r>
            <a:r>
              <a:rPr lang="en-GB" sz="1600" dirty="0" smtClean="0"/>
              <a:t>Takahashi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, A. Markosyan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 and U. Ebert</a:t>
            </a:r>
            <a:r>
              <a:rPr lang="en-GB" sz="1600" baseline="30000" dirty="0" smtClean="0"/>
              <a:t>1,3</a:t>
            </a:r>
            <a:endParaRPr lang="en-GB" sz="1600" dirty="0"/>
          </a:p>
          <a:p>
            <a:pPr marL="342900" indent="-342900" eaLnBrk="1" hangingPunct="1"/>
            <a:endParaRPr lang="nl-NL" sz="1400" b="0" dirty="0" smtClean="0"/>
          </a:p>
          <a:p>
            <a:pPr marL="342900" indent="-342900" eaLnBrk="1" hangingPunct="1">
              <a:buClr>
                <a:schemeClr val="tx2"/>
              </a:buClr>
              <a:buFontTx/>
              <a:buAutoNum type="arabicParenR"/>
            </a:pPr>
            <a:r>
              <a:rPr lang="nl-NL" sz="1100" b="0" dirty="0" err="1" smtClean="0"/>
              <a:t>Department</a:t>
            </a:r>
            <a:r>
              <a:rPr lang="nl-NL" sz="1100" b="0" dirty="0" smtClean="0"/>
              <a:t> of </a:t>
            </a:r>
            <a:r>
              <a:rPr lang="nl-NL" sz="1100" b="0" dirty="0" err="1" smtClean="0"/>
              <a:t>Applied</a:t>
            </a:r>
            <a:r>
              <a:rPr lang="nl-NL" sz="1100" b="0" dirty="0" smtClean="0"/>
              <a:t> </a:t>
            </a:r>
            <a:r>
              <a:rPr lang="nl-NL" sz="1100" b="0" dirty="0" err="1" smtClean="0"/>
              <a:t>Physics</a:t>
            </a:r>
            <a:r>
              <a:rPr lang="nl-NL" sz="1100" b="0" dirty="0" smtClean="0"/>
              <a:t>, Eindhoven </a:t>
            </a:r>
            <a:r>
              <a:rPr lang="nl-NL" sz="1100" b="0" dirty="0" err="1" smtClean="0"/>
              <a:t>University</a:t>
            </a:r>
            <a:r>
              <a:rPr lang="nl-NL" sz="1100" b="0" dirty="0" smtClean="0"/>
              <a:t> of </a:t>
            </a:r>
            <a:r>
              <a:rPr lang="nl-NL" sz="1100" b="0" dirty="0" err="1" smtClean="0"/>
              <a:t>Technology</a:t>
            </a:r>
            <a:r>
              <a:rPr lang="nl-NL" sz="1100" b="0" dirty="0" smtClean="0"/>
              <a:t>, The </a:t>
            </a:r>
            <a:r>
              <a:rPr lang="nl-NL" sz="1100" b="0" dirty="0" err="1" smtClean="0"/>
              <a:t>Netherlands</a:t>
            </a:r>
            <a:r>
              <a:rPr lang="nl-NL" sz="1100" b="0" dirty="0" smtClean="0"/>
              <a:t>.</a:t>
            </a:r>
          </a:p>
          <a:p>
            <a:pPr marL="342900" indent="-342900" eaLnBrk="1" hangingPunct="1">
              <a:buClr>
                <a:schemeClr val="tx2"/>
              </a:buClr>
              <a:buFontTx/>
              <a:buAutoNum type="arabicParenR"/>
            </a:pPr>
            <a:r>
              <a:rPr lang="en-US" sz="1100" b="0" dirty="0"/>
              <a:t>National Institute of Advanced Industrial Science and Technology (AIST</a:t>
            </a:r>
            <a:r>
              <a:rPr lang="en-US" sz="1100" b="0" dirty="0" smtClean="0"/>
              <a:t>), Tsukuba, Japan.</a:t>
            </a:r>
          </a:p>
          <a:p>
            <a:pPr marL="342900" indent="-342900" eaLnBrk="1" hangingPunct="1">
              <a:buClr>
                <a:schemeClr val="tx2"/>
              </a:buClr>
              <a:buFontTx/>
              <a:buAutoNum type="arabicParenR"/>
            </a:pPr>
            <a:r>
              <a:rPr lang="nl-NL" sz="1100" b="0" dirty="0"/>
              <a:t>CWI, Amsterdam, The Netherlands.</a:t>
            </a:r>
          </a:p>
          <a:p>
            <a:pPr marL="342900" indent="-342900" eaLnBrk="1" hangingPunct="1">
              <a:buClr>
                <a:schemeClr val="tx2"/>
              </a:buClr>
              <a:buFontTx/>
              <a:buAutoNum type="arabicParenR"/>
            </a:pPr>
            <a:endParaRPr lang="nl-NL" sz="1100" b="0" dirty="0" smtClean="0"/>
          </a:p>
        </p:txBody>
      </p:sp>
      <p:pic>
        <p:nvPicPr>
          <p:cNvPr id="1029" name="Picture 10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8913"/>
            <a:ext cx="12747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42" descr="E:\1b_CWI_LogoCMYK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91880" y="63102"/>
            <a:ext cx="15367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931"/>
            <a:ext cx="3021196" cy="538957"/>
          </a:xfrm>
          <a:prstGeom prst="rect">
            <a:avLst/>
          </a:prstGeom>
        </p:spPr>
      </p:pic>
    </p:spTree>
  </p:cSld>
  <p:clrMapOvr>
    <a:masterClrMapping/>
  </p:clrMapOvr>
  <p:transition advTm="2359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Double-Pulse-Setup-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  <p14:bmk name="Bookmark 2" time="9562.443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4" y="908720"/>
            <a:ext cx="7155224" cy="5366418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Experimental set-up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372200" y="1115280"/>
            <a:ext cx="2631132" cy="41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 smtClean="0"/>
              <a:t>103 mm point-</a:t>
            </a:r>
            <a:r>
              <a:rPr lang="nl-NL" kern="0" dirty="0" err="1" smtClean="0"/>
              <a:t>plane</a:t>
            </a:r>
            <a:endParaRPr lang="nl-NL" kern="0" dirty="0" smtClean="0"/>
          </a:p>
          <a:p>
            <a:endParaRPr lang="nl-NL" kern="0" dirty="0"/>
          </a:p>
          <a:p>
            <a:r>
              <a:rPr lang="nl-NL" kern="0" dirty="0" smtClean="0"/>
              <a:t>67 – 533 mbar</a:t>
            </a:r>
          </a:p>
          <a:p>
            <a:pPr lvl="1"/>
            <a:r>
              <a:rPr lang="nl-NL" kern="0" dirty="0" err="1" smtClean="0"/>
              <a:t>Artificial</a:t>
            </a:r>
            <a:r>
              <a:rPr lang="nl-NL" kern="0" dirty="0" smtClean="0"/>
              <a:t> air</a:t>
            </a:r>
          </a:p>
          <a:p>
            <a:pPr lvl="1"/>
            <a:r>
              <a:rPr lang="nl-NL" kern="0" dirty="0" smtClean="0"/>
              <a:t>N</a:t>
            </a:r>
            <a:r>
              <a:rPr lang="nl-NL" kern="0" baseline="-25000" dirty="0" smtClean="0"/>
              <a:t>2</a:t>
            </a:r>
          </a:p>
          <a:p>
            <a:pPr lvl="1"/>
            <a:r>
              <a:rPr lang="nl-NL" kern="0" dirty="0" smtClean="0"/>
              <a:t>Ar</a:t>
            </a:r>
          </a:p>
          <a:p>
            <a:pPr lvl="1"/>
            <a:r>
              <a:rPr lang="nl-NL" kern="0" dirty="0" smtClean="0"/>
              <a:t>Mixtures</a:t>
            </a:r>
          </a:p>
        </p:txBody>
      </p:sp>
    </p:spTree>
  </p:cSld>
  <p:clrMapOvr>
    <a:masterClrMapping/>
  </p:clrMapOvr>
  <p:transition advTm="102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" y="908720"/>
            <a:ext cx="7133455" cy="5350091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Experimental set-up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372200" y="1115280"/>
            <a:ext cx="2631132" cy="41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 smtClean="0"/>
              <a:t>103 mm point-</a:t>
            </a:r>
            <a:r>
              <a:rPr lang="nl-NL" kern="0" dirty="0" err="1" smtClean="0"/>
              <a:t>plane</a:t>
            </a:r>
            <a:endParaRPr lang="nl-NL" kern="0" dirty="0" smtClean="0"/>
          </a:p>
          <a:p>
            <a:endParaRPr lang="nl-NL" kern="0" dirty="0"/>
          </a:p>
          <a:p>
            <a:r>
              <a:rPr lang="nl-NL" kern="0" dirty="0" smtClean="0"/>
              <a:t>67 – 533 mbar</a:t>
            </a:r>
          </a:p>
          <a:p>
            <a:pPr lvl="1"/>
            <a:r>
              <a:rPr lang="nl-NL" kern="0" dirty="0" err="1" smtClean="0"/>
              <a:t>Artificial</a:t>
            </a:r>
            <a:r>
              <a:rPr lang="nl-NL" kern="0" dirty="0" smtClean="0"/>
              <a:t> air</a:t>
            </a:r>
          </a:p>
          <a:p>
            <a:pPr lvl="1"/>
            <a:r>
              <a:rPr lang="nl-NL" kern="0" dirty="0" smtClean="0"/>
              <a:t>N</a:t>
            </a:r>
            <a:r>
              <a:rPr lang="nl-NL" kern="0" baseline="-25000" dirty="0" smtClean="0"/>
              <a:t>2</a:t>
            </a:r>
          </a:p>
          <a:p>
            <a:pPr lvl="1"/>
            <a:r>
              <a:rPr lang="nl-NL" kern="0" dirty="0" smtClean="0"/>
              <a:t>Ar</a:t>
            </a:r>
          </a:p>
          <a:p>
            <a:pPr lvl="1"/>
            <a:r>
              <a:rPr lang="nl-NL" kern="0" dirty="0" smtClean="0"/>
              <a:t>Mixtures</a:t>
            </a:r>
          </a:p>
          <a:p>
            <a:endParaRPr lang="nl-NL" kern="0" dirty="0"/>
          </a:p>
        </p:txBody>
      </p:sp>
      <p:sp>
        <p:nvSpPr>
          <p:cNvPr id="5" name="Rectangle 4"/>
          <p:cNvSpPr/>
          <p:nvPr/>
        </p:nvSpPr>
        <p:spPr>
          <a:xfrm>
            <a:off x="3275856" y="5297301"/>
            <a:ext cx="1722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8" lvl="0" indent="-268288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nl-NL" sz="2400" b="1" kern="0" dirty="0">
                <a:latin typeface="+mn-lt"/>
              </a:rPr>
              <a:t>2 </a:t>
            </a:r>
            <a:r>
              <a:rPr lang="nl-NL" sz="2400" b="1" kern="0" dirty="0" err="1">
                <a:latin typeface="+mn-lt"/>
              </a:rPr>
              <a:t>ICCD’s</a:t>
            </a:r>
            <a:endParaRPr lang="nl-NL" sz="24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549206"/>
      </p:ext>
    </p:extLst>
  </p:cSld>
  <p:clrMapOvr>
    <a:masterClrMapping/>
  </p:clrMapOvr>
  <p:transition advTm="10287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One</a:t>
            </a:r>
            <a:r>
              <a:rPr lang="nl-NL" dirty="0" smtClean="0"/>
              <a:t> image per </a:t>
            </a:r>
            <a:r>
              <a:rPr lang="nl-NL" dirty="0" err="1" smtClean="0"/>
              <a:t>pulse</a:t>
            </a:r>
            <a:endParaRPr lang="en-GB" dirty="0"/>
          </a:p>
        </p:txBody>
      </p:sp>
      <p:pic>
        <p:nvPicPr>
          <p:cNvPr id="6" name="Two-camera-setup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82313"/>
            <a:ext cx="3067050" cy="1957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226959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FF"/>
                </a:solidFill>
              </a:rPr>
              <a:t>Camera 1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1736" y="129833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BCC727"/>
                </a:solidFill>
              </a:rPr>
              <a:t>Camera 2</a:t>
            </a:r>
            <a:endParaRPr lang="en-GB" dirty="0">
              <a:solidFill>
                <a:srgbClr val="BCC727"/>
              </a:solidFill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2725545" cy="518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96136" y="579631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BCC727"/>
                </a:solidFill>
              </a:rPr>
              <a:t>Camera 2</a:t>
            </a:r>
            <a:endParaRPr lang="en-GB" dirty="0">
              <a:solidFill>
                <a:srgbClr val="BCC72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31409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FF"/>
                </a:solidFill>
              </a:rPr>
              <a:t>Camera 1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3793"/>
            <a:ext cx="4923613" cy="328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17" y="2647050"/>
            <a:ext cx="3737601" cy="351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General </a:t>
            </a:r>
            <a:r>
              <a:rPr lang="nl-NL" dirty="0" err="1" smtClean="0"/>
              <a:t>behaviour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261348" y="1124744"/>
            <a:ext cx="2631132" cy="41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 err="1" smtClean="0"/>
              <a:t>Artificial</a:t>
            </a:r>
            <a:r>
              <a:rPr lang="nl-NL" kern="0" dirty="0" smtClean="0"/>
              <a:t> air</a:t>
            </a:r>
          </a:p>
          <a:p>
            <a:pPr lvl="1"/>
            <a:r>
              <a:rPr lang="nl-NL" kern="0" dirty="0" smtClean="0"/>
              <a:t>133 mbar</a:t>
            </a:r>
          </a:p>
          <a:p>
            <a:endParaRPr lang="nl-NL" kern="0" dirty="0" smtClean="0"/>
          </a:p>
          <a:p>
            <a:r>
              <a:rPr lang="nl-NL" kern="0" dirty="0" err="1" smtClean="0"/>
              <a:t>Pulses</a:t>
            </a:r>
            <a:endParaRPr lang="nl-NL" kern="0" dirty="0" smtClean="0"/>
          </a:p>
          <a:p>
            <a:pPr lvl="1"/>
            <a:r>
              <a:rPr lang="nl-NL" kern="0" dirty="0" smtClean="0"/>
              <a:t>13.6 kV</a:t>
            </a:r>
          </a:p>
          <a:p>
            <a:pPr lvl="1"/>
            <a:r>
              <a:rPr lang="nl-NL" kern="0" dirty="0" smtClean="0"/>
              <a:t>200 ns long</a:t>
            </a:r>
            <a:endParaRPr lang="en-GB" kern="0" dirty="0"/>
          </a:p>
        </p:txBody>
      </p:sp>
      <p:pic>
        <p:nvPicPr>
          <p:cNvPr id="5" name="AirTimeL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929753"/>
            <a:ext cx="5760640" cy="5574813"/>
          </a:xfrm>
          <a:prstGeom prst="rect">
            <a:avLst/>
          </a:prstGeom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03" y="4672897"/>
            <a:ext cx="2259877" cy="150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1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>
                          <a:latin typeface="Cambria Math"/>
                        </a:rPr>
                        <m:t>𝜟</m:t>
                      </m:r>
                      <m:r>
                        <a:rPr lang="nl-NL" i="1">
                          <a:latin typeface="Cambria Math"/>
                        </a:rPr>
                        <m:t>𝒕</m:t>
                      </m:r>
                      <m:r>
                        <a:rPr lang="nl-NL">
                          <a:latin typeface="Cambria Math"/>
                        </a:rPr>
                        <m:t>&lt;</m:t>
                      </m:r>
                      <m:r>
                        <a:rPr lang="nl-NL">
                          <a:latin typeface="Cambria Math"/>
                        </a:rPr>
                        <m:t>𝟕𝟎𝟎</m:t>
                      </m:r>
                      <m:r>
                        <a:rPr lang="nl-NL">
                          <a:latin typeface="Cambria Math"/>
                        </a:rPr>
                        <m:t> </m:t>
                      </m:r>
                      <m:r>
                        <a:rPr lang="nl-NL">
                          <a:latin typeface="Cambria Math"/>
                        </a:rPr>
                        <m:t>𝐧𝐬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5"/>
            <a:ext cx="8353300" cy="1511945"/>
          </a:xfrm>
        </p:spPr>
        <p:txBody>
          <a:bodyPr/>
          <a:lstStyle/>
          <a:p>
            <a:r>
              <a:rPr lang="nl-NL" dirty="0" err="1" smtClean="0"/>
              <a:t>Previous</a:t>
            </a:r>
            <a:r>
              <a:rPr lang="nl-NL" dirty="0" smtClean="0"/>
              <a:t> </a:t>
            </a:r>
            <a:r>
              <a:rPr lang="nl-NL" dirty="0" err="1" smtClean="0"/>
              <a:t>streamers</a:t>
            </a:r>
            <a:r>
              <a:rPr lang="nl-NL" dirty="0" smtClean="0"/>
              <a:t> are </a:t>
            </a:r>
            <a:r>
              <a:rPr lang="nl-NL" dirty="0" err="1" smtClean="0"/>
              <a:t>continued</a:t>
            </a:r>
            <a:endParaRPr lang="nl-NL" dirty="0" smtClean="0"/>
          </a:p>
          <a:p>
            <a:r>
              <a:rPr lang="nl-NL" dirty="0" err="1" smtClean="0"/>
              <a:t>Secondary</a:t>
            </a:r>
            <a:r>
              <a:rPr lang="nl-NL" dirty="0" smtClean="0"/>
              <a:t> </a:t>
            </a:r>
            <a:r>
              <a:rPr lang="nl-NL" dirty="0" err="1" smtClean="0"/>
              <a:t>streamers</a:t>
            </a:r>
            <a:r>
              <a:rPr lang="nl-NL" dirty="0" smtClean="0"/>
              <a:t> </a:t>
            </a:r>
            <a:r>
              <a:rPr lang="nl-NL" dirty="0" err="1" smtClean="0"/>
              <a:t>around</a:t>
            </a:r>
            <a:r>
              <a:rPr lang="nl-NL" dirty="0" smtClean="0"/>
              <a:t> tip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edge</a:t>
            </a:r>
            <a:r>
              <a:rPr lang="nl-NL" dirty="0" smtClean="0"/>
              <a:t> </a:t>
            </a:r>
            <a:r>
              <a:rPr lang="nl-NL" dirty="0" err="1" smtClean="0"/>
              <a:t>cloud</a:t>
            </a:r>
            <a:endParaRPr lang="nl-NL" dirty="0" smtClean="0"/>
          </a:p>
          <a:p>
            <a:r>
              <a:rPr lang="nl-NL" dirty="0" smtClean="0"/>
              <a:t>Second </a:t>
            </a:r>
            <a:r>
              <a:rPr lang="nl-NL" dirty="0" err="1" smtClean="0"/>
              <a:t>pulse</a:t>
            </a:r>
            <a:r>
              <a:rPr lang="nl-NL" dirty="0" smtClean="0"/>
              <a:t> </a:t>
            </a:r>
            <a:r>
              <a:rPr lang="nl-NL" dirty="0" err="1" smtClean="0"/>
              <a:t>streamers</a:t>
            </a:r>
            <a:r>
              <a:rPr lang="nl-NL" dirty="0" smtClean="0"/>
              <a:t> are thinner</a:t>
            </a:r>
            <a:endParaRPr lang="en-GB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8583563" cy="26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2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8583563" cy="26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mtClean="0">
                          <a:latin typeface="Cambria Math"/>
                        </a:rPr>
                        <m:t>𝟕𝟎𝟎</m:t>
                      </m:r>
                      <m:r>
                        <a:rPr lang="nl-NL" smtClean="0">
                          <a:latin typeface="Cambria Math"/>
                        </a:rPr>
                        <m:t> </m:t>
                      </m:r>
                      <m:r>
                        <a:rPr lang="nl-NL" smtClean="0">
                          <a:latin typeface="Cambria Math"/>
                        </a:rPr>
                        <m:t>𝐧𝐬</m:t>
                      </m:r>
                      <m:r>
                        <a:rPr lang="nl-NL" b="1" i="1" smtClean="0">
                          <a:latin typeface="Cambria Math"/>
                        </a:rPr>
                        <m:t>≤</m:t>
                      </m:r>
                      <m:r>
                        <a:rPr lang="nl-NL" i="1">
                          <a:latin typeface="Cambria Math"/>
                        </a:rPr>
                        <m:t>𝜟</m:t>
                      </m:r>
                      <m:r>
                        <a:rPr lang="nl-NL" i="1">
                          <a:latin typeface="Cambria Math"/>
                        </a:rPr>
                        <m:t>𝒕</m:t>
                      </m:r>
                      <m:r>
                        <a:rPr lang="nl-NL" b="1" i="0" smtClean="0">
                          <a:latin typeface="Cambria Math"/>
                        </a:rPr>
                        <m:t>&lt;</m:t>
                      </m:r>
                      <m:r>
                        <a:rPr lang="nl-NL" i="1">
                          <a:latin typeface="Cambria Math"/>
                        </a:rPr>
                        <m:t>𝟐</m:t>
                      </m:r>
                      <m:r>
                        <a:rPr lang="nl-NL" i="1">
                          <a:latin typeface="Cambria Math"/>
                        </a:rPr>
                        <m:t>.</m:t>
                      </m:r>
                      <m:r>
                        <a:rPr lang="nl-NL" i="1">
                          <a:latin typeface="Cambria Math"/>
                        </a:rPr>
                        <m:t>𝟓</m:t>
                      </m:r>
                      <m:r>
                        <a:rPr lang="nl-NL">
                          <a:latin typeface="Cambria Math"/>
                        </a:rPr>
                        <m:t> </m:t>
                      </m:r>
                      <m:r>
                        <a:rPr lang="nl-NL">
                          <a:latin typeface="Cambria Math"/>
                        </a:rPr>
                        <m:t>𝛍</m:t>
                      </m:r>
                      <m:r>
                        <a:rPr lang="nl-NL">
                          <a:latin typeface="Cambria Math"/>
                        </a:rPr>
                        <m:t>𝐬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5"/>
            <a:ext cx="8353300" cy="1511945"/>
          </a:xfrm>
        </p:spPr>
        <p:txBody>
          <a:bodyPr/>
          <a:lstStyle/>
          <a:p>
            <a:r>
              <a:rPr lang="nl-NL" dirty="0" smtClean="0"/>
              <a:t>No </a:t>
            </a:r>
            <a:r>
              <a:rPr lang="nl-NL" dirty="0" err="1" smtClean="0"/>
              <a:t>longer</a:t>
            </a:r>
            <a:r>
              <a:rPr lang="nl-NL" dirty="0" smtClean="0"/>
              <a:t> </a:t>
            </a:r>
            <a:r>
              <a:rPr lang="nl-NL" dirty="0" err="1" smtClean="0"/>
              <a:t>continuation</a:t>
            </a:r>
            <a:endParaRPr lang="nl-NL" dirty="0" smtClean="0"/>
          </a:p>
          <a:p>
            <a:r>
              <a:rPr lang="nl-NL" dirty="0" err="1" smtClean="0"/>
              <a:t>Secondary</a:t>
            </a:r>
            <a:r>
              <a:rPr lang="nl-NL" dirty="0" smtClean="0"/>
              <a:t> </a:t>
            </a:r>
            <a:r>
              <a:rPr lang="nl-NL" dirty="0" err="1" smtClean="0"/>
              <a:t>streamers</a:t>
            </a:r>
            <a:r>
              <a:rPr lang="nl-NL" dirty="0" smtClean="0"/>
              <a:t> more </a:t>
            </a:r>
            <a:r>
              <a:rPr lang="nl-NL" dirty="0" err="1" smtClean="0"/>
              <a:t>prononounced</a:t>
            </a:r>
            <a:endParaRPr lang="nl-NL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6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1" i="1" smtClean="0">
                          <a:latin typeface="Cambria Math"/>
                        </a:rPr>
                        <m:t>𝟐</m:t>
                      </m:r>
                      <m:r>
                        <a:rPr lang="nl-NL" b="1" i="1" smtClean="0">
                          <a:latin typeface="Cambria Math"/>
                        </a:rPr>
                        <m:t>.</m:t>
                      </m:r>
                      <m:r>
                        <a:rPr lang="nl-NL" i="1" smtClean="0">
                          <a:latin typeface="Cambria Math"/>
                        </a:rPr>
                        <m:t>𝟓</m:t>
                      </m:r>
                      <m:r>
                        <a:rPr lang="nl-NL">
                          <a:latin typeface="Cambria Math"/>
                        </a:rPr>
                        <m:t> </m:t>
                      </m:r>
                      <m:r>
                        <a:rPr lang="nl-NL">
                          <a:latin typeface="Cambria Math"/>
                        </a:rPr>
                        <m:t>𝛍</m:t>
                      </m:r>
                      <m:r>
                        <a:rPr lang="nl-NL">
                          <a:latin typeface="Cambria Math"/>
                        </a:rPr>
                        <m:t>𝐬</m:t>
                      </m:r>
                      <m:r>
                        <a:rPr lang="nl-NL" b="1" i="0" smtClean="0">
                          <a:latin typeface="Cambria Math"/>
                        </a:rPr>
                        <m:t>≤</m:t>
                      </m:r>
                      <m:r>
                        <a:rPr lang="nl-NL" i="1">
                          <a:latin typeface="Cambria Math"/>
                        </a:rPr>
                        <m:t>𝜟</m:t>
                      </m:r>
                      <m:r>
                        <a:rPr lang="nl-NL" i="1">
                          <a:latin typeface="Cambria Math"/>
                        </a:rPr>
                        <m:t>𝒕</m:t>
                      </m:r>
                      <m:r>
                        <a:rPr lang="nl-NL" b="1" i="1" smtClean="0">
                          <a:latin typeface="Cambria Math"/>
                        </a:rPr>
                        <m:t>&lt;</m:t>
                      </m:r>
                      <m:r>
                        <a:rPr lang="nl-NL" i="1">
                          <a:latin typeface="Cambria Math"/>
                        </a:rPr>
                        <m:t>𝟓</m:t>
                      </m:r>
                      <m:r>
                        <a:rPr lang="nl-NL">
                          <a:latin typeface="Cambria Math"/>
                        </a:rPr>
                        <m:t> </m:t>
                      </m:r>
                      <m:r>
                        <a:rPr lang="nl-NL">
                          <a:latin typeface="Cambria Math"/>
                        </a:rPr>
                        <m:t>𝛍</m:t>
                      </m:r>
                      <m:r>
                        <a:rPr lang="nl-NL">
                          <a:latin typeface="Cambria Math"/>
                        </a:rPr>
                        <m:t>𝐬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975"/>
            <a:ext cx="3068352" cy="5184353"/>
          </a:xfrm>
        </p:spPr>
        <p:txBody>
          <a:bodyPr/>
          <a:lstStyle/>
          <a:p>
            <a:r>
              <a:rPr lang="nl-NL" dirty="0" smtClean="0"/>
              <a:t>New </a:t>
            </a:r>
            <a:r>
              <a:rPr lang="nl-NL" dirty="0" err="1" smtClean="0"/>
              <a:t>channels</a:t>
            </a:r>
            <a:endParaRPr lang="nl-NL" dirty="0" smtClean="0"/>
          </a:p>
          <a:p>
            <a:r>
              <a:rPr lang="nl-NL" dirty="0" smtClean="0"/>
              <a:t>First </a:t>
            </a:r>
            <a:r>
              <a:rPr lang="nl-NL" dirty="0" err="1" smtClean="0"/>
              <a:t>avoiding</a:t>
            </a:r>
            <a:r>
              <a:rPr lang="nl-NL" dirty="0" smtClean="0"/>
              <a:t> </a:t>
            </a:r>
            <a:r>
              <a:rPr lang="nl-NL" dirty="0" err="1" smtClean="0"/>
              <a:t>previous</a:t>
            </a:r>
            <a:r>
              <a:rPr lang="nl-NL" dirty="0" smtClean="0"/>
              <a:t> discharge</a:t>
            </a:r>
          </a:p>
          <a:p>
            <a:r>
              <a:rPr lang="nl-NL" dirty="0" err="1" smtClean="0"/>
              <a:t>Then</a:t>
            </a:r>
            <a:r>
              <a:rPr lang="nl-NL" dirty="0" smtClean="0"/>
              <a:t> </a:t>
            </a:r>
            <a:r>
              <a:rPr lang="nl-NL" dirty="0" err="1" smtClean="0"/>
              <a:t>following</a:t>
            </a:r>
            <a:r>
              <a:rPr lang="nl-NL" dirty="0" smtClean="0"/>
              <a:t> </a:t>
            </a:r>
            <a:r>
              <a:rPr lang="nl-NL" dirty="0" err="1" smtClean="0"/>
              <a:t>old</a:t>
            </a:r>
            <a:r>
              <a:rPr lang="nl-NL" dirty="0" smtClean="0"/>
              <a:t> </a:t>
            </a:r>
            <a:r>
              <a:rPr lang="nl-NL" dirty="0" err="1" smtClean="0"/>
              <a:t>channels</a:t>
            </a:r>
            <a:endParaRPr lang="nl-NL" dirty="0" smtClean="0"/>
          </a:p>
          <a:p>
            <a:pPr lvl="1"/>
            <a:r>
              <a:rPr lang="nl-NL" dirty="0" smtClean="0"/>
              <a:t>Thinner</a:t>
            </a:r>
          </a:p>
          <a:p>
            <a:pPr lvl="1"/>
            <a:r>
              <a:rPr lang="nl-NL" dirty="0" smtClean="0"/>
              <a:t>On the side</a:t>
            </a:r>
          </a:p>
          <a:p>
            <a:endParaRPr lang="en-GB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04" y="1124744"/>
            <a:ext cx="5382579" cy="514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3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05" y="1124745"/>
            <a:ext cx="5382578" cy="51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/>
                        </a:rPr>
                        <m:t>𝜟</m:t>
                      </m:r>
                      <m:r>
                        <a:rPr lang="nl-NL" i="1" smtClean="0">
                          <a:latin typeface="Cambria Math"/>
                        </a:rPr>
                        <m:t>𝒕</m:t>
                      </m:r>
                      <m:r>
                        <a:rPr lang="nl-NL" b="1" i="1" smtClean="0">
                          <a:latin typeface="Cambria Math"/>
                        </a:rPr>
                        <m:t>&gt;</m:t>
                      </m:r>
                      <m:r>
                        <a:rPr lang="nl-NL" i="1">
                          <a:latin typeface="Cambria Math"/>
                        </a:rPr>
                        <m:t>𝟓</m:t>
                      </m:r>
                      <m:r>
                        <a:rPr lang="nl-NL">
                          <a:latin typeface="Cambria Math"/>
                        </a:rPr>
                        <m:t> </m:t>
                      </m:r>
                      <m:r>
                        <a:rPr lang="nl-NL">
                          <a:latin typeface="Cambria Math"/>
                        </a:rPr>
                        <m:t>𝛍</m:t>
                      </m:r>
                      <m:r>
                        <a:rPr lang="nl-NL">
                          <a:latin typeface="Cambria Math"/>
                        </a:rPr>
                        <m:t>𝐬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975"/>
            <a:ext cx="3068352" cy="5184353"/>
          </a:xfrm>
        </p:spPr>
        <p:txBody>
          <a:bodyPr/>
          <a:lstStyle/>
          <a:p>
            <a:r>
              <a:rPr lang="nl-NL" dirty="0" smtClean="0"/>
              <a:t>New </a:t>
            </a:r>
            <a:r>
              <a:rPr lang="nl-NL" dirty="0" err="1" smtClean="0"/>
              <a:t>channels</a:t>
            </a:r>
            <a:r>
              <a:rPr lang="nl-NL" dirty="0" smtClean="0"/>
              <a:t> </a:t>
            </a:r>
            <a:r>
              <a:rPr lang="nl-NL" dirty="0" err="1" smtClean="0"/>
              <a:t>thicker</a:t>
            </a:r>
            <a:endParaRPr lang="nl-NL" dirty="0" smtClean="0"/>
          </a:p>
          <a:p>
            <a:r>
              <a:rPr lang="nl-NL" dirty="0" smtClean="0"/>
              <a:t>More </a:t>
            </a:r>
            <a:r>
              <a:rPr lang="nl-NL" dirty="0" err="1" smtClean="0"/>
              <a:t>and</a:t>
            </a:r>
            <a:r>
              <a:rPr lang="nl-NL" dirty="0" smtClean="0"/>
              <a:t> more independent on </a:t>
            </a:r>
            <a:r>
              <a:rPr lang="nl-NL" dirty="0" err="1" smtClean="0"/>
              <a:t>previous</a:t>
            </a:r>
            <a:r>
              <a:rPr lang="nl-NL" dirty="0" smtClean="0"/>
              <a:t> discharge</a:t>
            </a:r>
          </a:p>
          <a:p>
            <a:endParaRPr lang="nl-NL" dirty="0"/>
          </a:p>
          <a:p>
            <a:r>
              <a:rPr lang="nl-NL" dirty="0" smtClean="0"/>
              <a:t>At 10 ms </a:t>
            </a:r>
            <a:r>
              <a:rPr lang="nl-NL" dirty="0" err="1" smtClean="0"/>
              <a:t>completely</a:t>
            </a:r>
            <a:r>
              <a:rPr lang="nl-NL" dirty="0" smtClean="0"/>
              <a:t> independent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4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nl-NL" dirty="0" err="1" smtClean="0"/>
              <a:t>Longer</a:t>
            </a:r>
            <a:r>
              <a:rPr lang="nl-NL" dirty="0" smtClean="0"/>
              <a:t> </a:t>
            </a:r>
            <a:r>
              <a:rPr lang="nl-NL" dirty="0" err="1" smtClean="0"/>
              <a:t>pulses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975"/>
            <a:ext cx="3068352" cy="5184353"/>
          </a:xfrm>
        </p:spPr>
        <p:txBody>
          <a:bodyPr/>
          <a:lstStyle/>
          <a:p>
            <a:r>
              <a:rPr lang="nl-NL" dirty="0" smtClean="0"/>
              <a:t>400 ns </a:t>
            </a:r>
            <a:r>
              <a:rPr lang="nl-NL" dirty="0" err="1" smtClean="0"/>
              <a:t>pulses</a:t>
            </a:r>
            <a:r>
              <a:rPr lang="nl-NL" dirty="0" smtClean="0"/>
              <a:t> </a:t>
            </a:r>
            <a:r>
              <a:rPr lang="nl-NL" dirty="0" err="1" smtClean="0"/>
              <a:t>instead</a:t>
            </a:r>
            <a:r>
              <a:rPr lang="nl-NL" dirty="0" smtClean="0"/>
              <a:t> of 200 ns</a:t>
            </a:r>
          </a:p>
          <a:p>
            <a:endParaRPr lang="nl-NL" dirty="0"/>
          </a:p>
          <a:p>
            <a:r>
              <a:rPr lang="nl-NL" dirty="0" smtClean="0"/>
              <a:t>No </a:t>
            </a:r>
            <a:r>
              <a:rPr lang="nl-NL" dirty="0" err="1" smtClean="0"/>
              <a:t>continuation</a:t>
            </a:r>
            <a:endParaRPr lang="nl-NL" dirty="0" smtClean="0"/>
          </a:p>
          <a:p>
            <a:r>
              <a:rPr lang="nl-NL" dirty="0" err="1" smtClean="0"/>
              <a:t>Cathode</a:t>
            </a:r>
            <a:r>
              <a:rPr lang="nl-NL" dirty="0" smtClean="0"/>
              <a:t> spots light up</a:t>
            </a:r>
          </a:p>
          <a:p>
            <a:endParaRPr lang="nl-NL" dirty="0"/>
          </a:p>
          <a:p>
            <a:r>
              <a:rPr lang="nl-NL" dirty="0" err="1" smtClean="0"/>
              <a:t>Otherwise</a:t>
            </a:r>
            <a:r>
              <a:rPr lang="nl-NL" dirty="0" smtClean="0"/>
              <a:t> </a:t>
            </a:r>
            <a:r>
              <a:rPr lang="nl-NL" dirty="0" err="1" smtClean="0"/>
              <a:t>similar</a:t>
            </a:r>
            <a:endParaRPr lang="nl-NL" dirty="0" smtClean="0"/>
          </a:p>
          <a:p>
            <a:endParaRPr lang="en-GB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4896544" cy="467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0" y="4653136"/>
            <a:ext cx="2736304" cy="182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7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Pure </a:t>
            </a:r>
            <a:r>
              <a:rPr lang="nl-NL" dirty="0" err="1" smtClean="0"/>
              <a:t>nitrogen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188" y="1196974"/>
                <a:ext cx="4392860" cy="5040337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nl-NL" dirty="0" smtClean="0"/>
                  <a:t>&lt; 5 </a:t>
                </a:r>
                <a:r>
                  <a:rPr lang="nl-NL" dirty="0" err="1" smtClean="0"/>
                  <a:t>ppm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impurities</a:t>
                </a:r>
                <a:endParaRPr lang="nl-NL" dirty="0"/>
              </a:p>
              <a:p>
                <a:pPr>
                  <a:spcAft>
                    <a:spcPts val="600"/>
                  </a:spcAft>
                </a:pPr>
                <a:endParaRPr lang="nl-NL" dirty="0" smtClean="0"/>
              </a:p>
              <a:p>
                <a:pPr>
                  <a:spcAft>
                    <a:spcPts val="600"/>
                  </a:spcAft>
                </a:pPr>
                <a:r>
                  <a:rPr lang="nl-NL" dirty="0" smtClean="0"/>
                  <a:t>Thinner </a:t>
                </a:r>
                <a:r>
                  <a:rPr lang="nl-NL" dirty="0" err="1" smtClean="0"/>
                  <a:t>channels</a:t>
                </a:r>
                <a:r>
                  <a:rPr lang="nl-NL" dirty="0" smtClean="0"/>
                  <a:t>, more </a:t>
                </a:r>
                <a:r>
                  <a:rPr lang="nl-NL" dirty="0" err="1" smtClean="0"/>
                  <a:t>branching</a:t>
                </a:r>
                <a:endParaRPr lang="nl-NL" dirty="0" smtClean="0"/>
              </a:p>
              <a:p>
                <a:pPr>
                  <a:spcAft>
                    <a:spcPts val="600"/>
                  </a:spcAft>
                </a:pPr>
                <a:r>
                  <a:rPr lang="nl-NL" dirty="0"/>
                  <a:t>Timescales larger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nl-NL" dirty="0"/>
                  <a:t>Even at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r>
                      <a:rPr lang="nl-NL" i="1">
                        <a:latin typeface="Cambria Math"/>
                      </a:rPr>
                      <m:t>𝒕</m:t>
                    </m:r>
                    <m:r>
                      <a:rPr lang="nl-NL" i="1">
                        <a:latin typeface="Cambria Math"/>
                      </a:rPr>
                      <m:t>=</m:t>
                    </m:r>
                    <m:r>
                      <a:rPr lang="nl-NL" i="1">
                        <a:latin typeface="Cambria Math"/>
                      </a:rPr>
                      <m:t>𝟏𝟎</m:t>
                    </m:r>
                    <m:r>
                      <a:rPr lang="nl-NL" i="1">
                        <a:latin typeface="Cambria Math"/>
                      </a:rPr>
                      <m:t> </m:t>
                    </m:r>
                    <m:r>
                      <a:rPr lang="nl-NL">
                        <a:latin typeface="Cambria Math"/>
                      </a:rPr>
                      <m:t>𝐦𝐬</m:t>
                    </m:r>
                  </m:oMath>
                </a14:m>
                <a:r>
                  <a:rPr lang="nl-NL" dirty="0"/>
                  <a:t> </a:t>
                </a:r>
                <a:r>
                  <a:rPr lang="nl-NL" dirty="0" err="1"/>
                  <a:t>still</a:t>
                </a:r>
                <a:r>
                  <a:rPr lang="nl-NL" dirty="0"/>
                  <a:t> </a:t>
                </a:r>
                <a:r>
                  <a:rPr lang="nl-NL" dirty="0" err="1"/>
                  <a:t>following</a:t>
                </a:r>
                <a:r>
                  <a:rPr lang="nl-NL" dirty="0"/>
                  <a:t> </a:t>
                </a:r>
                <a:r>
                  <a:rPr lang="nl-NL" dirty="0" err="1"/>
                  <a:t>old</a:t>
                </a:r>
                <a:r>
                  <a:rPr lang="nl-NL" dirty="0"/>
                  <a:t> </a:t>
                </a:r>
                <a:r>
                  <a:rPr lang="nl-NL" dirty="0" err="1"/>
                  <a:t>channels</a:t>
                </a:r>
                <a:endParaRPr lang="nl-NL" dirty="0"/>
              </a:p>
              <a:p>
                <a:pPr>
                  <a:spcAft>
                    <a:spcPts val="600"/>
                  </a:spcAft>
                </a:pPr>
                <a:endParaRPr lang="nl-NL" i="1" dirty="0" smtClean="0"/>
              </a:p>
              <a:p>
                <a:pPr>
                  <a:spcAft>
                    <a:spcPts val="600"/>
                  </a:spcAft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188" y="1196974"/>
                <a:ext cx="4392860" cy="5040337"/>
              </a:xfrm>
              <a:blipFill rotWithShape="1">
                <a:blip r:embed="rId2"/>
                <a:stretch>
                  <a:fillRect l="-3883" t="-16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82" y="980728"/>
            <a:ext cx="3635259" cy="517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4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Positive streamer propagation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1979613" y="1196975"/>
            <a:ext cx="4392612" cy="4541838"/>
          </a:xfrm>
        </p:spPr>
        <p:txBody>
          <a:bodyPr/>
          <a:lstStyle/>
          <a:p>
            <a:pPr eaLnBrk="1" hangingPunct="1"/>
            <a:r>
              <a:rPr lang="en-US" dirty="0" smtClean="0"/>
              <a:t>Electron source:</a:t>
            </a:r>
          </a:p>
          <a:p>
            <a:pPr lvl="1" eaLnBrk="1" hangingPunct="1"/>
            <a:r>
              <a:rPr lang="en-US" dirty="0" smtClean="0"/>
              <a:t>Photo-ionization</a:t>
            </a:r>
          </a:p>
          <a:p>
            <a:pPr lvl="2" eaLnBrk="1" hangingPunct="1"/>
            <a:r>
              <a:rPr lang="en-US" dirty="0" smtClean="0"/>
              <a:t>UV-photon (98-102.5 nm) from N</a:t>
            </a:r>
            <a:r>
              <a:rPr lang="en-US" baseline="-25000" dirty="0" smtClean="0"/>
              <a:t>2</a:t>
            </a:r>
            <a:r>
              <a:rPr lang="en-US" dirty="0" smtClean="0"/>
              <a:t> in streamer head</a:t>
            </a:r>
          </a:p>
          <a:p>
            <a:pPr lvl="2" eaLnBrk="1" hangingPunct="1"/>
            <a:r>
              <a:rPr lang="en-US" dirty="0" smtClean="0"/>
              <a:t>Ionization of O</a:t>
            </a:r>
            <a:r>
              <a:rPr lang="en-US" baseline="-25000" dirty="0" smtClean="0"/>
              <a:t>2</a:t>
            </a:r>
            <a:r>
              <a:rPr lang="en-US" dirty="0" smtClean="0"/>
              <a:t> in bulk gas</a:t>
            </a:r>
          </a:p>
          <a:p>
            <a:pPr lvl="1" eaLnBrk="1" hangingPunct="1"/>
            <a:r>
              <a:rPr lang="nl-NL" dirty="0" smtClean="0"/>
              <a:t>Background </a:t>
            </a:r>
            <a:r>
              <a:rPr lang="nl-NL" dirty="0" err="1" smtClean="0"/>
              <a:t>ionization</a:t>
            </a:r>
            <a:endParaRPr lang="nl-NL" dirty="0" smtClean="0"/>
          </a:p>
          <a:p>
            <a:pPr lvl="2" eaLnBrk="1" hangingPunct="1"/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previous</a:t>
            </a:r>
            <a:r>
              <a:rPr lang="nl-NL" dirty="0" smtClean="0"/>
              <a:t> discharges</a:t>
            </a:r>
          </a:p>
          <a:p>
            <a:pPr lvl="2" eaLnBrk="1" hangingPunct="1"/>
            <a:r>
              <a:rPr lang="nl-NL" dirty="0" smtClean="0"/>
              <a:t>Natural/</a:t>
            </a:r>
            <a:r>
              <a:rPr lang="nl-NL" dirty="0" err="1" smtClean="0"/>
              <a:t>radioactive</a:t>
            </a:r>
            <a:endParaRPr lang="en-US" dirty="0" smtClean="0"/>
          </a:p>
        </p:txBody>
      </p:sp>
      <p:pic>
        <p:nvPicPr>
          <p:cNvPr id="2053" name="Picture 8" descr="Photo-ionization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19240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6516688" y="4941888"/>
            <a:ext cx="197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Photo-ionization</a:t>
            </a:r>
            <a:endParaRPr lang="en-GB" b="1"/>
          </a:p>
        </p:txBody>
      </p:sp>
      <p:pic>
        <p:nvPicPr>
          <p:cNvPr id="12294" name="Picture 6" descr="Streamer-propagation-illustrati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1798638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19"/>
          <p:cNvSpPr>
            <a:spLocks noChangeAspect="1" noChangeArrowheads="1"/>
          </p:cNvSpPr>
          <p:nvPr/>
        </p:nvSpPr>
        <p:spPr bwMode="auto">
          <a:xfrm>
            <a:off x="107950" y="1052513"/>
            <a:ext cx="1798638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  <p:custDataLst>
      <p:tags r:id="rId1"/>
    </p:custDataLst>
  </p:cSld>
  <p:clrMapOvr>
    <a:masterClrMapping/>
  </p:clrMapOvr>
  <p:transition advTm="84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05273"/>
            <a:ext cx="3891163" cy="51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Pure argon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188" y="1196974"/>
                <a:ext cx="4320852" cy="5040337"/>
              </a:xfrm>
            </p:spPr>
            <p:txBody>
              <a:bodyPr/>
              <a:lstStyle/>
              <a:p>
                <a:r>
                  <a:rPr lang="nl-NL" dirty="0" smtClean="0"/>
                  <a:t>&lt; 5 </a:t>
                </a:r>
                <a:r>
                  <a:rPr lang="nl-NL" dirty="0" err="1" smtClean="0"/>
                  <a:t>ppm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impurities</a:t>
                </a:r>
                <a:endParaRPr lang="nl-NL" dirty="0"/>
              </a:p>
              <a:p>
                <a:endParaRPr lang="nl-NL" dirty="0" smtClean="0"/>
              </a:p>
              <a:p>
                <a:r>
                  <a:rPr lang="nl-NL" dirty="0" err="1" smtClean="0"/>
                  <a:t>Feather-like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structure</a:t>
                </a:r>
                <a:endParaRPr lang="nl-NL" dirty="0" smtClean="0"/>
              </a:p>
              <a:p>
                <a:endParaRPr lang="nl-NL" dirty="0" smtClean="0"/>
              </a:p>
              <a:p>
                <a:r>
                  <a:rPr lang="nl-NL" dirty="0" smtClean="0"/>
                  <a:t>Slow </a:t>
                </a:r>
                <a:r>
                  <a:rPr lang="nl-NL" dirty="0" err="1" smtClean="0"/>
                  <a:t>decay</a:t>
                </a:r>
                <a:r>
                  <a:rPr lang="nl-NL" dirty="0" smtClean="0"/>
                  <a:t> (long </a:t>
                </a:r>
                <a:r>
                  <a:rPr lang="nl-NL" dirty="0" err="1" smtClean="0"/>
                  <a:t>afterglow</a:t>
                </a:r>
                <a:r>
                  <a:rPr lang="nl-NL" dirty="0" smtClean="0"/>
                  <a:t>)</a:t>
                </a:r>
              </a:p>
              <a:p>
                <a:endParaRPr lang="nl-NL" dirty="0" smtClean="0"/>
              </a:p>
              <a:p>
                <a:r>
                  <a:rPr lang="nl-NL" dirty="0" err="1" smtClean="0"/>
                  <a:t>Continuation</a:t>
                </a:r>
                <a:r>
                  <a:rPr lang="nl-NL" dirty="0" smtClean="0"/>
                  <a:t> </a:t>
                </a:r>
                <a:r>
                  <a:rPr lang="nl-NL" dirty="0" err="1"/>
                  <a:t>ends</a:t>
                </a:r>
                <a:r>
                  <a:rPr lang="nl-NL" dirty="0"/>
                  <a:t> at </a:t>
                </a:r>
                <a:r>
                  <a:rPr lang="nl-NL" dirty="0" smtClean="0"/>
                  <a:t>5-20x </a:t>
                </a:r>
                <a:r>
                  <a:rPr lang="nl-NL" dirty="0" err="1"/>
                  <a:t>higher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r>
                      <a:rPr lang="nl-NL" i="1">
                        <a:latin typeface="Cambria Math"/>
                      </a:rPr>
                      <m:t>𝒕</m:t>
                    </m:r>
                  </m:oMath>
                </a14:m>
                <a:r>
                  <a:rPr lang="nl-NL" i="1" dirty="0"/>
                  <a:t> </a:t>
                </a:r>
                <a:r>
                  <a:rPr lang="nl-NL" dirty="0" err="1"/>
                  <a:t>than</a:t>
                </a:r>
                <a:r>
                  <a:rPr lang="nl-NL" dirty="0"/>
                  <a:t> in air</a:t>
                </a:r>
              </a:p>
              <a:p>
                <a:endParaRPr lang="nl-NL" dirty="0" smtClean="0"/>
              </a:p>
              <a:p>
                <a:r>
                  <a:rPr lang="nl-NL" dirty="0" smtClean="0"/>
                  <a:t>New </a:t>
                </a:r>
                <a:r>
                  <a:rPr lang="nl-NL" dirty="0" err="1" smtClean="0"/>
                  <a:t>channels</a:t>
                </a:r>
                <a:r>
                  <a:rPr lang="nl-NL" dirty="0" smtClean="0"/>
                  <a:t> get </a:t>
                </a:r>
                <a:r>
                  <a:rPr lang="nl-NL" dirty="0" err="1" smtClean="0"/>
                  <a:t>narrower</a:t>
                </a:r>
                <a:r>
                  <a:rPr lang="nl-NL" dirty="0" smtClean="0"/>
                  <a:t>, </a:t>
                </a:r>
                <a:r>
                  <a:rPr lang="nl-NL" dirty="0" err="1" smtClean="0"/>
                  <a:t>then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wider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188" y="1196974"/>
                <a:ext cx="4320852" cy="5040337"/>
              </a:xfrm>
              <a:blipFill rotWithShape="1">
                <a:blip r:embed="rId4"/>
                <a:stretch>
                  <a:fillRect l="-3949" t="-1693" r="-62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9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Timing of </a:t>
            </a:r>
            <a:r>
              <a:rPr lang="nl-NL" dirty="0" err="1" smtClean="0"/>
              <a:t>continuation</a:t>
            </a:r>
            <a:r>
              <a:rPr lang="nl-NL" dirty="0" smtClean="0"/>
              <a:t> stop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188" y="4221088"/>
                <a:ext cx="7993062" cy="187220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1" i="1" smtClean="0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nl-NL" b="1" i="1" smtClean="0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b="1" i="1" smtClean="0">
                            <a:latin typeface="Cambria Math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dirty="0" smtClean="0"/>
                  <a:t> is maximum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i="1">
                            <a:latin typeface="Cambria Math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b="1" i="1" smtClean="0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dirty="0" smtClean="0"/>
                  <a:t> with still continuation</a:t>
                </a:r>
                <a:endParaRPr lang="en-GB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188" y="4221088"/>
                <a:ext cx="7993062" cy="1872208"/>
              </a:xfrm>
              <a:blipFill rotWithShape="1">
                <a:blip r:embed="rId2"/>
                <a:stretch>
                  <a:fillRect l="-1297" t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3" y="978952"/>
            <a:ext cx="7790112" cy="144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16200000">
            <a:off x="6516216" y="2681665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40849" y="3258335"/>
                <a:ext cx="9428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1" i="1">
                          <a:latin typeface="Cambria Math"/>
                        </a:rPr>
                        <m:t>𝜟</m:t>
                      </m:r>
                      <m:sSub>
                        <m:sSubPr>
                          <m:ctrlPr>
                            <a:rPr lang="nl-NL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 sz="2400" b="1" i="1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nl-NL" sz="2400" b="1" i="1">
                              <a:latin typeface="Cambria Math"/>
                            </a:rPr>
                            <m:t>𝒄𝒎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849" y="3258335"/>
                <a:ext cx="942822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03" y="4672897"/>
            <a:ext cx="2259877" cy="150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5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i="1">
                            <a:latin typeface="Cambria Math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i="1">
                            <a:latin typeface="Cambria Math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dirty="0" smtClean="0"/>
                  <a:t> as function of pressure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7283672" cy="526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17538" y="594928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Pulse length: </a:t>
            </a:r>
            <a:r>
              <a:rPr lang="en-GB" dirty="0"/>
              <a:t>300 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5192" y="1124744"/>
            <a:ext cx="1552654" cy="12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3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i="1">
                            <a:latin typeface="Cambria Math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i="1">
                            <a:latin typeface="Cambria Math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dirty="0" smtClean="0"/>
                  <a:t> as function of pressure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488487" cy="521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17538" y="594928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Pulse length: 200</a:t>
            </a:r>
            <a:r>
              <a:rPr lang="en-GB" dirty="0"/>
              <a:t> 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5192" y="1124744"/>
            <a:ext cx="1552654" cy="12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9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i="1">
                            <a:latin typeface="Cambria Math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i="1">
                            <a:latin typeface="Cambria Math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dirty="0" smtClean="0"/>
                  <a:t> as function of oxygen concentration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5192" y="1124744"/>
            <a:ext cx="1552654" cy="12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64305"/>
            <a:ext cx="755367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2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Explanation</a:t>
            </a:r>
            <a:r>
              <a:rPr lang="nl-NL" dirty="0" smtClean="0"/>
              <a:t>?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196752"/>
                <a:ext cx="5040560" cy="4541838"/>
              </a:xfrm>
            </p:spPr>
            <p:txBody>
              <a:bodyPr/>
              <a:lstStyle/>
              <a:p>
                <a:r>
                  <a:rPr lang="nl-NL" dirty="0" smtClean="0"/>
                  <a:t>Hypothesis:</a:t>
                </a:r>
              </a:p>
              <a:p>
                <a:pPr lvl="1"/>
                <a:r>
                  <a:rPr lang="nl-NL" dirty="0" err="1"/>
                  <a:t>C</a:t>
                </a:r>
                <a:r>
                  <a:rPr lang="nl-NL" dirty="0" err="1" smtClean="0"/>
                  <a:t>ontinuation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stops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due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to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conductivity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loss</a:t>
                </a:r>
                <a:endParaRPr lang="nl-NL" dirty="0" smtClean="0"/>
              </a:p>
              <a:p>
                <a:pPr lvl="1"/>
                <a:r>
                  <a:rPr lang="nl-NL" dirty="0" err="1" smtClean="0"/>
                  <a:t>Related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to</a:t>
                </a:r>
                <a:r>
                  <a:rPr lang="nl-NL" dirty="0" smtClean="0"/>
                  <a:t> </a:t>
                </a:r>
                <a:r>
                  <a:rPr lang="nl-NL" dirty="0"/>
                  <a:t>free </a:t>
                </a:r>
                <a:r>
                  <a:rPr lang="nl-NL" dirty="0" err="1" smtClean="0"/>
                  <a:t>electron</a:t>
                </a:r>
                <a:r>
                  <a:rPr lang="nl-NL" dirty="0" smtClean="0"/>
                  <a:t> </a:t>
                </a:r>
                <a:r>
                  <a:rPr lang="nl-NL" dirty="0" err="1"/>
                  <a:t>loss</a:t>
                </a:r>
                <a:endParaRPr lang="nl-NL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i="1">
                            <a:latin typeface="Cambria Math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i="1">
                            <a:latin typeface="Cambria Math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nl-NL" dirty="0" smtClean="0"/>
                  <a:t> measure </a:t>
                </a:r>
                <a:r>
                  <a:rPr lang="nl-NL" dirty="0" err="1" smtClean="0"/>
                  <a:t>for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electron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loss</a:t>
                </a:r>
                <a:endParaRPr lang="nl-NL" dirty="0" smtClean="0"/>
              </a:p>
              <a:p>
                <a:endParaRPr lang="nl-NL" dirty="0" smtClean="0"/>
              </a:p>
              <a:p>
                <a:r>
                  <a:rPr lang="nl-NL" dirty="0" err="1" smtClean="0"/>
                  <a:t>Ono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and</a:t>
                </a:r>
                <a:r>
                  <a:rPr lang="nl-NL" dirty="0" smtClean="0"/>
                  <a:t> Oda </a:t>
                </a:r>
                <a:r>
                  <a:rPr lang="nl-NL" dirty="0" err="1" smtClean="0"/>
                  <a:t>find</a:t>
                </a:r>
                <a:r>
                  <a:rPr lang="nl-NL" dirty="0" smtClean="0"/>
                  <a:t> maximum in </a:t>
                </a:r>
                <a:r>
                  <a:rPr lang="nl-NL" dirty="0" err="1" smtClean="0"/>
                  <a:t>integral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current</a:t>
                </a:r>
                <a:r>
                  <a:rPr lang="nl-NL" dirty="0" smtClean="0"/>
                  <a:t> at 0.2-1% O</a:t>
                </a:r>
                <a:r>
                  <a:rPr lang="nl-NL" baseline="-25000" dirty="0" smtClean="0"/>
                  <a:t>2</a:t>
                </a:r>
                <a:endParaRPr lang="nl-NL" dirty="0" smtClean="0"/>
              </a:p>
              <a:p>
                <a:pPr lvl="1"/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196752"/>
                <a:ext cx="5040560" cy="4541838"/>
              </a:xfrm>
              <a:blipFill rotWithShape="1">
                <a:blip r:embed="rId2"/>
                <a:stretch>
                  <a:fillRect l="-3386" t="-18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5192" y="1124744"/>
            <a:ext cx="1552654" cy="12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13" y="3140968"/>
            <a:ext cx="34194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5924" y="5641503"/>
            <a:ext cx="32605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87325" algn="ctr"/>
            <a:r>
              <a:rPr lang="en-US" sz="1400" dirty="0" smtClean="0"/>
              <a:t>J</a:t>
            </a:r>
            <a:r>
              <a:rPr lang="en-US" sz="1400" dirty="0"/>
              <a:t>. Phys. D: Appl. Phys. </a:t>
            </a:r>
            <a:r>
              <a:rPr lang="en-US" sz="1400" b="1" dirty="0"/>
              <a:t>36</a:t>
            </a:r>
            <a:r>
              <a:rPr lang="en-US" sz="1400" dirty="0"/>
              <a:t> </a:t>
            </a:r>
            <a:r>
              <a:rPr lang="en-US" sz="1400" dirty="0" smtClean="0"/>
              <a:t>(2003) 1952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454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5004049" cy="348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Modelling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3600772" cy="5112345"/>
          </a:xfrm>
        </p:spPr>
        <p:txBody>
          <a:bodyPr/>
          <a:lstStyle/>
          <a:p>
            <a:r>
              <a:rPr lang="nl-NL" dirty="0" smtClean="0"/>
              <a:t>0D time-</a:t>
            </a:r>
            <a:r>
              <a:rPr lang="nl-NL" dirty="0" err="1" smtClean="0"/>
              <a:t>dependent</a:t>
            </a:r>
            <a:r>
              <a:rPr lang="nl-NL" dirty="0" smtClean="0"/>
              <a:t> </a:t>
            </a:r>
            <a:r>
              <a:rPr lang="nl-NL" dirty="0" err="1" smtClean="0"/>
              <a:t>chemistry</a:t>
            </a:r>
            <a:r>
              <a:rPr lang="nl-NL" dirty="0" smtClean="0"/>
              <a:t> model</a:t>
            </a:r>
          </a:p>
          <a:p>
            <a:r>
              <a:rPr lang="nl-NL" dirty="0" smtClean="0"/>
              <a:t>300 ns </a:t>
            </a:r>
            <a:r>
              <a:rPr lang="nl-NL" dirty="0" err="1" smtClean="0"/>
              <a:t>pulse</a:t>
            </a:r>
            <a:endParaRPr lang="nl-NL" dirty="0" smtClean="0"/>
          </a:p>
          <a:p>
            <a:r>
              <a:rPr lang="nl-NL" dirty="0" err="1" smtClean="0"/>
              <a:t>Decay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Model </a:t>
            </a:r>
            <a:r>
              <a:rPr lang="nl-NL" dirty="0" err="1" smtClean="0"/>
              <a:t>contains</a:t>
            </a:r>
            <a:r>
              <a:rPr lang="nl-NL" dirty="0" smtClean="0"/>
              <a:t>:</a:t>
            </a:r>
            <a:endParaRPr lang="nl-NL" dirty="0"/>
          </a:p>
          <a:p>
            <a:pPr lvl="1"/>
            <a:r>
              <a:rPr lang="nl-NL" dirty="0" smtClean="0"/>
              <a:t>53 </a:t>
            </a:r>
            <a:r>
              <a:rPr lang="nl-NL" dirty="0" smtClean="0"/>
              <a:t>species (N </a:t>
            </a:r>
            <a:r>
              <a:rPr lang="nl-NL" dirty="0" err="1" smtClean="0"/>
              <a:t>and</a:t>
            </a:r>
            <a:r>
              <a:rPr lang="nl-NL" dirty="0" smtClean="0"/>
              <a:t> O)</a:t>
            </a:r>
            <a:endParaRPr lang="nl-NL" dirty="0" smtClean="0"/>
          </a:p>
          <a:p>
            <a:pPr lvl="1"/>
            <a:r>
              <a:rPr lang="nl-NL" dirty="0" smtClean="0"/>
              <a:t>650 </a:t>
            </a:r>
            <a:r>
              <a:rPr lang="nl-NL" dirty="0" err="1" smtClean="0"/>
              <a:t>reactions</a:t>
            </a:r>
            <a:endParaRPr lang="nl-NL" dirty="0" smtClean="0"/>
          </a:p>
        </p:txBody>
      </p:sp>
      <p:sp>
        <p:nvSpPr>
          <p:cNvPr id="10" name="Right Arrow 9"/>
          <p:cNvSpPr/>
          <p:nvPr/>
        </p:nvSpPr>
        <p:spPr>
          <a:xfrm>
            <a:off x="6228184" y="4365104"/>
            <a:ext cx="792088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902689" y="2536178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End of </a:t>
            </a:r>
            <a:r>
              <a:rPr lang="nl-NL" sz="1200" dirty="0" err="1" smtClean="0"/>
              <a:t>pulse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761" y="4316614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Arbitrary level</a:t>
            </a:r>
            <a:endParaRPr lang="en-US" sz="12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968044" y="3874882"/>
            <a:ext cx="2052228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66972" y="3536328"/>
                <a:ext cx="4509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600" b="0" i="0" smtClean="0">
                          <a:solidFill>
                            <a:srgbClr val="000000"/>
                          </a:solidFill>
                          <a:latin typeface="Cambria Math"/>
                        </a:rPr>
                        <m:t>Δ</m:t>
                      </m:r>
                      <m:r>
                        <a:rPr lang="nl-NL" sz="16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GB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972" y="3536328"/>
                <a:ext cx="450956" cy="3385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4968044" y="2813177"/>
            <a:ext cx="0" cy="133590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1755" y="3705605"/>
            <a:ext cx="0" cy="95986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i="1">
                            <a:latin typeface="Cambria Math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i="1">
                            <a:latin typeface="Cambria Math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dirty="0" smtClean="0"/>
                  <a:t> as function of oxygen concentration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5192" y="1124744"/>
            <a:ext cx="1552654" cy="12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9345"/>
            <a:ext cx="7200800" cy="50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1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electron loss mechanisms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188" y="1196974"/>
                <a:ext cx="7993062" cy="5256361"/>
              </a:xfrm>
            </p:spPr>
            <p:txBody>
              <a:bodyPr>
                <a:normAutofit/>
              </a:bodyPr>
              <a:lstStyle/>
              <a:p>
                <a:r>
                  <a:rPr lang="nl-NL" dirty="0" smtClean="0"/>
                  <a:t>Artificial air</a:t>
                </a:r>
              </a:p>
              <a:p>
                <a:pPr marL="536575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NL" b="1" i="1" smtClean="0">
                              <a:solidFill>
                                <a:srgbClr val="FF33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nl-NL" b="1" i="0" smtClean="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𝐞</m:t>
                          </m:r>
                        </m:e>
                        <m:sup>
                          <m:r>
                            <a:rPr lang="nl-NL" b="1" i="1" smtClean="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nl-NL" b="1" i="1" smtClean="0">
                          <a:solidFill>
                            <a:srgbClr val="FF33CC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nl-NL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nl-NL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𝟒</m:t>
                          </m:r>
                        </m:sub>
                        <m:sup>
                          <m:r>
                            <a:rPr lang="nl-NL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nl-NL">
                          <a:solidFill>
                            <a:srgbClr val="FF33CC"/>
                          </a:solidFill>
                          <a:latin typeface="Cambria Math"/>
                        </a:rPr>
                        <m:t>→</m:t>
                      </m:r>
                      <m:r>
                        <a:rPr lang="nl-NL" b="1" i="1" smtClean="0">
                          <a:solidFill>
                            <a:srgbClr val="FF33CC"/>
                          </a:solidFill>
                          <a:latin typeface="Cambria Math"/>
                        </a:rPr>
                        <m:t>𝟐</m:t>
                      </m:r>
                      <m:sSub>
                        <m:sSubPr>
                          <m:ctrlPr>
                            <a:rPr lang="nl-NL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marL="536575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NL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𝐞</m:t>
                          </m:r>
                        </m:e>
                        <m:sup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nl-NL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nl-NL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nl-NL">
                          <a:solidFill>
                            <a:srgbClr val="FF0000"/>
                          </a:solidFill>
                          <a:latin typeface="Cambria Math"/>
                        </a:rPr>
                        <m:t>→</m:t>
                      </m:r>
                      <m:sSubSup>
                        <m:sSubSupPr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bSup>
                      <m:r>
                        <a:rPr lang="nl-NL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1"/>
                <a:r>
                  <a:rPr lang="nl-NL" dirty="0" smtClean="0"/>
                  <a:t>Both </a:t>
                </a:r>
                <a:r>
                  <a:rPr lang="nl-NL" dirty="0" err="1" smtClean="0"/>
                  <a:t>fast</a:t>
                </a:r>
                <a:endParaRPr lang="nl-NL" dirty="0" smtClean="0"/>
              </a:p>
              <a:p>
                <a:pPr lvl="1"/>
                <a:endParaRPr lang="nl-NL" dirty="0" smtClean="0"/>
              </a:p>
              <a:p>
                <a:r>
                  <a:rPr lang="nl-NL" dirty="0" smtClean="0"/>
                  <a:t>Pure </a:t>
                </a:r>
                <a:r>
                  <a:rPr lang="nl-NL" dirty="0" err="1" smtClean="0"/>
                  <a:t>nitrogen</a:t>
                </a:r>
                <a:endParaRPr lang="nl-NL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l-NL" i="1" smtClean="0">
                            <a:solidFill>
                              <a:srgbClr val="0099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nl-NL">
                            <a:solidFill>
                              <a:srgbClr val="009900"/>
                            </a:solidFill>
                            <a:latin typeface="Cambria Math"/>
                          </a:rPr>
                          <m:t>𝐞</m:t>
                        </m:r>
                      </m:e>
                      <m:sup>
                        <m:r>
                          <a:rPr lang="nl-NL" i="1">
                            <a:solidFill>
                              <a:srgbClr val="0099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nl-NL" i="1">
                        <a:solidFill>
                          <a:srgbClr val="009900"/>
                        </a:solidFill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nl-NL" i="1">
                            <a:solidFill>
                              <a:srgbClr val="0099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nl-NL" b="1" i="0" smtClean="0">
                            <a:solidFill>
                              <a:srgbClr val="009900"/>
                            </a:solidFill>
                            <a:latin typeface="Cambria Math"/>
                          </a:rPr>
                          <m:t>𝐍</m:t>
                        </m:r>
                      </m:e>
                      <m:sub>
                        <m:r>
                          <a:rPr lang="nl-NL">
                            <a:solidFill>
                              <a:srgbClr val="009900"/>
                            </a:solidFill>
                            <a:latin typeface="Cambria Math"/>
                          </a:rPr>
                          <m:t>𝟒</m:t>
                        </m:r>
                      </m:sub>
                      <m:sup>
                        <m:r>
                          <a:rPr lang="nl-NL">
                            <a:solidFill>
                              <a:srgbClr val="0099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nl-NL">
                        <a:solidFill>
                          <a:srgbClr val="009900"/>
                        </a:solidFill>
                        <a:latin typeface="Cambria Math"/>
                      </a:rPr>
                      <m:t>→</m:t>
                    </m:r>
                    <m:r>
                      <a:rPr lang="nl-NL" i="1">
                        <a:solidFill>
                          <a:srgbClr val="009900"/>
                        </a:solidFill>
                        <a:latin typeface="Cambria Math"/>
                      </a:rPr>
                      <m:t>𝟐</m:t>
                    </m:r>
                    <m:sSub>
                      <m:sSubPr>
                        <m:ctrlPr>
                          <a:rPr lang="nl-NL" i="1">
                            <a:solidFill>
                              <a:srgbClr val="0099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nl-NL" b="1" i="0" smtClean="0">
                            <a:solidFill>
                              <a:srgbClr val="009900"/>
                            </a:solidFill>
                            <a:latin typeface="Cambria Math"/>
                          </a:rPr>
                          <m:t>𝐍</m:t>
                        </m:r>
                      </m:e>
                      <m:sub>
                        <m:r>
                          <a:rPr lang="nl-NL">
                            <a:solidFill>
                              <a:srgbClr val="009900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lvl="1"/>
                <a:r>
                  <a:rPr lang="nl-NL" dirty="0" err="1" smtClean="0"/>
                  <a:t>Fast</a:t>
                </a:r>
                <a:endParaRPr lang="nl-NL" dirty="0" smtClean="0"/>
              </a:p>
              <a:p>
                <a:pPr lvl="1"/>
                <a:endParaRPr lang="nl-NL" dirty="0" smtClean="0"/>
              </a:p>
              <a:p>
                <a:r>
                  <a:rPr lang="nl-NL" dirty="0" err="1" smtClean="0"/>
                  <a:t>Intermediate</a:t>
                </a:r>
                <a:endParaRPr lang="nl-NL" dirty="0" smtClean="0"/>
              </a:p>
              <a:p>
                <a:pPr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NL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nl-NL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𝐞</m:t>
                          </m:r>
                        </m:e>
                        <m:sup>
                          <m:r>
                            <a:rPr lang="nl-NL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nl-NL" i="1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nl-NL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nl-NL" b="1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nl-NL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nl-NL">
                          <a:solidFill>
                            <a:srgbClr val="0000FF"/>
                          </a:solidFill>
                          <a:latin typeface="Cambria Math"/>
                        </a:rPr>
                        <m:t>→</m:t>
                      </m:r>
                      <m:r>
                        <a:rPr lang="nl-NL" i="1">
                          <a:solidFill>
                            <a:srgbClr val="0000FF"/>
                          </a:solidFill>
                          <a:latin typeface="Cambria Math"/>
                        </a:rPr>
                        <m:t>𝟐</m:t>
                      </m:r>
                      <m:sSub>
                        <m:sSubPr>
                          <m:ctrlPr>
                            <a:rPr lang="nl-NL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 b="1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nl-NL" dirty="0"/>
              </a:p>
              <a:p>
                <a:pPr lvl="1"/>
                <a:r>
                  <a:rPr lang="nl-NL" dirty="0" smtClean="0"/>
                  <a:t>No </a:t>
                </a:r>
                <a:r>
                  <a:rPr lang="nl-NL" dirty="0" err="1" smtClean="0"/>
                  <a:t>fast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path</a:t>
                </a:r>
                <a:r>
                  <a:rPr lang="nl-NL" dirty="0" smtClean="0"/>
                  <a:t>!</a:t>
                </a:r>
                <a:endParaRPr lang="nl-NL" dirty="0"/>
              </a:p>
              <a:p>
                <a:pPr marL="536575" lvl="2" indent="0">
                  <a:buNone/>
                </a:pPr>
                <a:endParaRPr lang="en-GB" dirty="0" smtClean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188" y="1196974"/>
                <a:ext cx="7993062" cy="5256361"/>
              </a:xfrm>
              <a:blipFill rotWithShape="1">
                <a:blip r:embed="rId5"/>
                <a:stretch>
                  <a:fillRect l="-2136" t="-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788024" y="1052736"/>
                <a:ext cx="3780202" cy="466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nl-NL" sz="2400">
                              <a:latin typeface="Cambria Math"/>
                            </a:rPr>
                            <m:t>𝐍</m:t>
                          </m:r>
                        </m:e>
                        <m:sub>
                          <m:r>
                            <a:rPr lang="nl-NL" sz="2400"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nl-NL" sz="240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nl-NL" sz="2400">
                          <a:latin typeface="Cambria Math"/>
                        </a:rPr>
                        <m:t>−→</m:t>
                      </m:r>
                      <m:sSubSup>
                        <m:sSubSupPr>
                          <m:ctrlPr>
                            <a:rPr lang="nl-NL" sz="2400" i="1" smtClean="0">
                              <a:solidFill>
                                <a:srgbClr val="0099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nl-NL" sz="2400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𝐍</m:t>
                          </m:r>
                        </m:e>
                        <m:sub>
                          <m:r>
                            <a:rPr lang="nl-NL" sz="2400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𝟒</m:t>
                          </m:r>
                        </m:sub>
                        <m:sup>
                          <m:r>
                            <a:rPr lang="nl-NL" sz="2400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nl-NL" sz="2400">
                          <a:latin typeface="Cambria Math"/>
                        </a:rPr>
                        <m:t>−→</m:t>
                      </m:r>
                      <m:sSubSup>
                        <m:sSubSupPr>
                          <m:ctrlPr>
                            <a:rPr lang="nl-NL" sz="24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nl-NL" sz="240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 sz="240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nl-NL" sz="240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nl-NL" sz="2400">
                          <a:latin typeface="Cambria Math"/>
                        </a:rPr>
                        <m:t>−→</m:t>
                      </m:r>
                      <m:sSubSup>
                        <m:sSubSupPr>
                          <m:ctrlPr>
                            <a:rPr lang="nl-NL" sz="2400" i="1" smtClean="0">
                              <a:solidFill>
                                <a:srgbClr val="FF33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nl-NL" sz="240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𝐎</m:t>
                          </m:r>
                        </m:e>
                        <m:sub>
                          <m:r>
                            <a:rPr lang="nl-NL" sz="240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𝟒</m:t>
                          </m:r>
                        </m:sub>
                        <m:sup>
                          <m:r>
                            <a:rPr lang="nl-NL" sz="240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1052736"/>
                <a:ext cx="3780202" cy="466218"/>
              </a:xfrm>
              <a:prstGeom prst="rect">
                <a:avLst/>
              </a:prstGeom>
              <a:blipFill rotWithShape="1"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355976" y="2339713"/>
                <a:ext cx="4737194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olidFill>
                      <a:srgbClr val="000000"/>
                    </a:solidFill>
                  </a:rPr>
                  <a:t>Integrated electron loss 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700" b="0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nl-NL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nl-NL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⋅</m:t>
                        </m:r>
                        <m: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nl-NL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p>
                    </m:sSup>
                    <m:r>
                      <a:rPr lang="en-US" sz="17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7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1700" b="0" i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17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2339713"/>
                <a:ext cx="4737194" cy="353943"/>
              </a:xfrm>
              <a:prstGeom prst="rect">
                <a:avLst/>
              </a:prstGeom>
              <a:blipFill rotWithShape="1">
                <a:blip r:embed="rId7"/>
                <a:stretch>
                  <a:fillRect l="-901" t="-5172" b="-224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71573"/>
            <a:ext cx="5169242" cy="35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12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2348880"/>
            <a:ext cx="5256956" cy="3960439"/>
          </a:xfrm>
        </p:spPr>
        <p:txBody>
          <a:bodyPr/>
          <a:lstStyle/>
          <a:p>
            <a:r>
              <a:rPr lang="en-US" dirty="0" smtClean="0"/>
              <a:t>Double pulse method shows</a:t>
            </a:r>
          </a:p>
          <a:p>
            <a:pPr lvl="1"/>
            <a:r>
              <a:rPr lang="en-US" dirty="0" smtClean="0"/>
              <a:t>Streamer decay</a:t>
            </a:r>
          </a:p>
          <a:p>
            <a:pPr lvl="1"/>
            <a:r>
              <a:rPr lang="en-US" dirty="0" smtClean="0"/>
              <a:t>Effects on new streamers</a:t>
            </a:r>
          </a:p>
          <a:p>
            <a:pPr lvl="1"/>
            <a:r>
              <a:rPr lang="en-US" dirty="0" smtClean="0"/>
              <a:t>Long timescale range</a:t>
            </a:r>
          </a:p>
          <a:p>
            <a:endParaRPr lang="en-US" dirty="0" smtClean="0"/>
          </a:p>
          <a:p>
            <a:r>
              <a:rPr lang="en-US" dirty="0" smtClean="0"/>
              <a:t>Trends similar for all gases</a:t>
            </a:r>
          </a:p>
          <a:p>
            <a:pPr lvl="1"/>
            <a:r>
              <a:rPr lang="en-US" dirty="0" smtClean="0"/>
              <a:t>Details different</a:t>
            </a:r>
          </a:p>
          <a:p>
            <a:pPr lvl="1"/>
            <a:r>
              <a:rPr lang="en-US" dirty="0" smtClean="0"/>
              <a:t>Timings vary</a:t>
            </a:r>
            <a:endParaRPr lang="en-US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337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72" y="2708920"/>
            <a:ext cx="313125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6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Do streamers follow the same path?</a:t>
            </a:r>
            <a:endParaRPr lang="en-US" smtClean="0"/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Content Placeholder 12"/>
          <p:cNvSpPr>
            <a:spLocks noGrp="1"/>
          </p:cNvSpPr>
          <p:nvPr>
            <p:ph idx="1"/>
          </p:nvPr>
        </p:nvSpPr>
        <p:spPr>
          <a:xfrm>
            <a:off x="1007580" y="1628800"/>
            <a:ext cx="7128841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dirty="0" err="1" smtClean="0"/>
              <a:t>Streamers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1 Hz </a:t>
            </a:r>
            <a:r>
              <a:rPr lang="nl-NL" dirty="0" err="1" smtClean="0"/>
              <a:t>repetition</a:t>
            </a:r>
            <a:r>
              <a:rPr lang="nl-NL" dirty="0" smtClean="0"/>
              <a:t> </a:t>
            </a:r>
            <a:r>
              <a:rPr lang="nl-NL" dirty="0" err="1" smtClean="0"/>
              <a:t>rate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259421" y="5301208"/>
            <a:ext cx="6625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/>
              <a:t>200 mbar pure </a:t>
            </a:r>
            <a:r>
              <a:rPr lang="nl-NL" dirty="0"/>
              <a:t>N</a:t>
            </a:r>
            <a:r>
              <a:rPr lang="nl-NL" baseline="-25000" dirty="0"/>
              <a:t>2</a:t>
            </a:r>
            <a:r>
              <a:rPr lang="nl-NL" dirty="0"/>
              <a:t> </a:t>
            </a:r>
            <a:r>
              <a:rPr lang="nl-NL" dirty="0" smtClean="0"/>
              <a:t>, 160 mm point-</a:t>
            </a:r>
            <a:r>
              <a:rPr lang="nl-NL" dirty="0" err="1" smtClean="0"/>
              <a:t>plane</a:t>
            </a:r>
            <a:r>
              <a:rPr lang="nl-NL" dirty="0" smtClean="0"/>
              <a:t>, 15.4 kV </a:t>
            </a:r>
            <a:r>
              <a:rPr lang="nl-NL" dirty="0" err="1" smtClean="0"/>
              <a:t>pulse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583848" y="6006298"/>
            <a:ext cx="5976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Nijdam </a:t>
            </a:r>
            <a:r>
              <a:rPr lang="en-US" sz="1400" i="1" dirty="0"/>
              <a:t>et </a:t>
            </a:r>
            <a:r>
              <a:rPr lang="en-US" sz="1400" i="1" dirty="0" smtClean="0"/>
              <a:t>al. </a:t>
            </a:r>
            <a:r>
              <a:rPr lang="en-US" sz="1400" dirty="0" smtClean="0"/>
              <a:t>J</a:t>
            </a:r>
            <a:r>
              <a:rPr lang="en-US" sz="1400" dirty="0"/>
              <a:t>. Phys. D: Appl. Phys</a:t>
            </a:r>
            <a:r>
              <a:rPr lang="en-US" sz="1400" dirty="0" smtClean="0"/>
              <a:t>.</a:t>
            </a:r>
            <a:r>
              <a:rPr lang="en-GB" sz="1400" dirty="0" smtClean="0"/>
              <a:t> </a:t>
            </a:r>
            <a:r>
              <a:rPr lang="en-GB" sz="1400" b="1" dirty="0"/>
              <a:t>44</a:t>
            </a:r>
            <a:r>
              <a:rPr lang="en-GB" sz="1400" dirty="0"/>
              <a:t> (2011) 455201</a:t>
            </a:r>
          </a:p>
        </p:txBody>
      </p:sp>
    </p:spTree>
    <p:custDataLst>
      <p:tags r:id="rId1"/>
    </p:custDataLst>
  </p:cSld>
  <p:clrMapOvr>
    <a:masterClrMapping/>
  </p:clrMapOvr>
  <p:transition advTm="20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questions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188" y="1196974"/>
                <a:ext cx="5256956" cy="5328370"/>
              </a:xfrm>
            </p:spPr>
            <p:txBody>
              <a:bodyPr>
                <a:normAutofit/>
              </a:bodyPr>
              <a:lstStyle/>
              <a:p>
                <a:r>
                  <a:rPr lang="nl-NL" dirty="0" smtClean="0"/>
                  <a:t>In 133 mbar </a:t>
                </a:r>
                <a:r>
                  <a:rPr lang="en-US" dirty="0" smtClean="0"/>
                  <a:t>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-N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mixtures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sSub>
                      <m:sSubPr>
                        <m:ctrlPr>
                          <a:rPr lang="nl-NL" i="1">
                            <a:latin typeface="Cambria Math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nl-NL" i="1">
                            <a:latin typeface="Cambria Math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nl-NL" dirty="0" smtClean="0"/>
                  <a:t> peaks </a:t>
                </a:r>
                <a:r>
                  <a:rPr lang="nl-NL" dirty="0" err="1" smtClean="0"/>
                  <a:t>around</a:t>
                </a:r>
                <a:r>
                  <a:rPr lang="nl-NL" dirty="0" smtClean="0"/>
                  <a:t> 0.3% O</a:t>
                </a:r>
                <a:r>
                  <a:rPr lang="nl-NL" baseline="-25000" dirty="0" smtClean="0"/>
                  <a:t>2</a:t>
                </a:r>
              </a:p>
              <a:p>
                <a:pPr lvl="1"/>
                <a:r>
                  <a:rPr lang="nl-NL" dirty="0" smtClean="0"/>
                  <a:t>Combination of attachment </a:t>
                </a:r>
                <a:r>
                  <a:rPr lang="nl-NL" dirty="0" err="1" smtClean="0"/>
                  <a:t>and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recombination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paths</a:t>
                </a:r>
                <a:endParaRPr lang="nl-NL" dirty="0" smtClean="0"/>
              </a:p>
              <a:p>
                <a:pPr lvl="1"/>
                <a:endParaRPr lang="en-GB" dirty="0" smtClean="0"/>
              </a:p>
              <a:p>
                <a:r>
                  <a:rPr lang="nl-NL" dirty="0" smtClean="0"/>
                  <a:t>New </a:t>
                </a:r>
                <a:r>
                  <a:rPr lang="nl-NL" dirty="0" err="1" smtClean="0"/>
                  <a:t>channels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along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edges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old</a:t>
                </a:r>
                <a:endParaRPr lang="nl-NL" dirty="0" smtClean="0"/>
              </a:p>
              <a:p>
                <a:pPr lvl="1"/>
                <a:r>
                  <a:rPr lang="nl-NL" dirty="0" smtClean="0"/>
                  <a:t>Too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nl-NL" b="1" i="1" smtClean="0">
                            <a:latin typeface="Cambria Math"/>
                          </a:rPr>
                          <m:t>𝒏</m:t>
                        </m:r>
                      </m:e>
                      <m:sub>
                        <m:r>
                          <a:rPr lang="nl-NL" b="1" i="1" smtClean="0"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nl-NL" dirty="0" smtClean="0"/>
                  <a:t> inside </a:t>
                </a:r>
                <a:r>
                  <a:rPr lang="nl-NL" dirty="0" err="1" smtClean="0"/>
                  <a:t>old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channel</a:t>
                </a:r>
                <a:r>
                  <a:rPr lang="nl-NL" dirty="0" smtClean="0"/>
                  <a:t>?</a:t>
                </a:r>
              </a:p>
              <a:p>
                <a:pPr lvl="1"/>
                <a:endParaRPr lang="nl-NL" dirty="0"/>
              </a:p>
              <a:p>
                <a:r>
                  <a:rPr lang="nl-NL" dirty="0" err="1" smtClean="0"/>
                  <a:t>Path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repetition</a:t>
                </a:r>
                <a:r>
                  <a:rPr lang="nl-NL" dirty="0" smtClean="0"/>
                  <a:t> time </a:t>
                </a:r>
                <a:r>
                  <a:rPr lang="nl-NL" dirty="0" err="1" smtClean="0"/>
                  <a:t>depends</a:t>
                </a:r>
                <a:r>
                  <a:rPr lang="nl-NL" dirty="0" smtClean="0"/>
                  <a:t> on gas </a:t>
                </a:r>
                <a:r>
                  <a:rPr lang="nl-NL" dirty="0" err="1" smtClean="0"/>
                  <a:t>and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pressure</a:t>
                </a:r>
                <a:endParaRPr lang="nl-NL" dirty="0" smtClean="0"/>
              </a:p>
              <a:p>
                <a:pPr lvl="1"/>
                <a:r>
                  <a:rPr lang="nl-NL" dirty="0" err="1" smtClean="0"/>
                  <a:t>Between</a:t>
                </a:r>
                <a:r>
                  <a:rPr lang="nl-NL" dirty="0" smtClean="0"/>
                  <a:t> 100 µs </a:t>
                </a:r>
                <a:r>
                  <a:rPr lang="nl-NL" dirty="0" err="1" smtClean="0"/>
                  <a:t>and</a:t>
                </a:r>
                <a:r>
                  <a:rPr lang="nl-NL" dirty="0" smtClean="0"/>
                  <a:t> 10 ms</a:t>
                </a:r>
              </a:p>
              <a:p>
                <a:endParaRPr lang="nl-NL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188" y="1196974"/>
                <a:ext cx="5256956" cy="5328370"/>
              </a:xfrm>
              <a:blipFill rotWithShape="1">
                <a:blip r:embed="rId2"/>
                <a:stretch>
                  <a:fillRect l="-3244" t="-16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8107" y="3501008"/>
            <a:ext cx="2447925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5192" y="1124744"/>
            <a:ext cx="1552654" cy="12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994779" cy="208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4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/>
          <a:stretch/>
        </p:blipFill>
        <p:spPr bwMode="auto">
          <a:xfrm>
            <a:off x="611560" y="0"/>
            <a:ext cx="7776864" cy="685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9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Pressure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voltage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7544" y="4725144"/>
                <a:ext cx="8496944" cy="151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</a:pPr>
                <a:r>
                  <a:rPr lang="en-GB" sz="2400" b="1" dirty="0" smtClean="0">
                    <a:latin typeface="+mn-lt"/>
                  </a:rPr>
                  <a:t>At higher </a:t>
                </a:r>
                <a14:m>
                  <m:oMath xmlns:m="http://schemas.openxmlformats.org/officeDocument/2006/math">
                    <m:r>
                      <a:rPr lang="nl-NL" sz="2400" b="1" i="1" smtClean="0">
                        <a:latin typeface="Cambria Math"/>
                      </a:rPr>
                      <m:t>𝑽</m:t>
                    </m:r>
                  </m:oMath>
                </a14:m>
                <a:r>
                  <a:rPr lang="en-GB" sz="2400" b="1" dirty="0" smtClean="0">
                    <a:latin typeface="+mn-lt"/>
                  </a:rPr>
                  <a:t> or lower </a:t>
                </a:r>
                <a14:m>
                  <m:oMath xmlns:m="http://schemas.openxmlformats.org/officeDocument/2006/math">
                    <m:r>
                      <a:rPr lang="nl-NL" sz="2400" b="1" i="1" smtClean="0">
                        <a:latin typeface="Cambria Math"/>
                      </a:rPr>
                      <m:t>𝒑</m:t>
                    </m:r>
                  </m:oMath>
                </a14:m>
                <a:r>
                  <a:rPr lang="en-GB" sz="2400" b="1" dirty="0" smtClean="0">
                    <a:latin typeface="+mn-lt"/>
                  </a:rPr>
                  <a:t> more </a:t>
                </a:r>
                <a:r>
                  <a:rPr lang="en-GB" sz="2400" b="1" dirty="0">
                    <a:latin typeface="+mn-lt"/>
                  </a:rPr>
                  <a:t>and thicker </a:t>
                </a:r>
                <a:r>
                  <a:rPr lang="en-GB" sz="2400" b="1" dirty="0" smtClean="0">
                    <a:latin typeface="+mn-lt"/>
                  </a:rPr>
                  <a:t>streamers and vice-versa</a:t>
                </a:r>
              </a:p>
              <a:p>
                <a:pPr marL="268288" indent="-268288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</a:pPr>
                <a:r>
                  <a:rPr lang="en-GB" sz="2400" b="1" dirty="0" smtClean="0">
                    <a:latin typeface="+mn-lt"/>
                  </a:rPr>
                  <a:t>Development stages at </a:t>
                </a:r>
                <a:r>
                  <a:rPr lang="en-GB" sz="2400" b="1" dirty="0">
                    <a:latin typeface="+mn-lt"/>
                  </a:rPr>
                  <a:t>lower </a:t>
                </a:r>
                <a14:m>
                  <m:oMath xmlns:m="http://schemas.openxmlformats.org/officeDocument/2006/math">
                    <m:r>
                      <a:rPr lang="en-GB" sz="2400" b="1">
                        <a:latin typeface="Cambria Math"/>
                      </a:rPr>
                      <m:t>𝛥</m:t>
                    </m:r>
                    <m:r>
                      <a:rPr lang="en-GB" sz="2400" b="1">
                        <a:latin typeface="Cambria Math"/>
                      </a:rPr>
                      <m:t>𝑡</m:t>
                    </m:r>
                  </m:oMath>
                </a14:m>
                <a:r>
                  <a:rPr lang="en-GB" sz="2400" b="1" dirty="0">
                    <a:latin typeface="+mn-lt"/>
                  </a:rPr>
                  <a:t> for </a:t>
                </a:r>
                <a:r>
                  <a:rPr lang="en-GB" sz="2400" b="1" dirty="0" smtClean="0">
                    <a:latin typeface="+mn-lt"/>
                  </a:rPr>
                  <a:t>higher </a:t>
                </a:r>
                <a14:m>
                  <m:oMath xmlns:m="http://schemas.openxmlformats.org/officeDocument/2006/math">
                    <m:r>
                      <a:rPr lang="nl-NL" sz="2400" b="1" i="1" smtClean="0">
                        <a:latin typeface="Cambria Math"/>
                      </a:rPr>
                      <m:t>𝒑</m:t>
                    </m:r>
                  </m:oMath>
                </a14:m>
                <a:r>
                  <a:rPr lang="en-GB" sz="2400" b="1" dirty="0" smtClean="0">
                    <a:latin typeface="+mn-lt"/>
                  </a:rPr>
                  <a:t> and vice-versa</a:t>
                </a:r>
                <a:endParaRPr lang="en-GB" sz="2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725144"/>
                <a:ext cx="8496944" cy="1512168"/>
              </a:xfrm>
              <a:prstGeom prst="rect">
                <a:avLst/>
              </a:prstGeom>
              <a:blipFill rotWithShape="1">
                <a:blip r:embed="rId3"/>
                <a:stretch>
                  <a:fillRect l="-2080" t="-5645" b="-145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00224"/>
            <a:ext cx="6313199" cy="34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Alignment</a:t>
            </a:r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5776129" cy="543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33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259421" y="5301208"/>
            <a:ext cx="6625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/>
              <a:t>200 mbar pure </a:t>
            </a:r>
            <a:r>
              <a:rPr lang="nl-NL" dirty="0"/>
              <a:t>N</a:t>
            </a:r>
            <a:r>
              <a:rPr lang="nl-NL" baseline="-25000" dirty="0"/>
              <a:t>2</a:t>
            </a:r>
            <a:r>
              <a:rPr lang="nl-NL" dirty="0"/>
              <a:t> </a:t>
            </a:r>
            <a:r>
              <a:rPr lang="nl-NL" dirty="0" smtClean="0"/>
              <a:t>, 160 mm point-</a:t>
            </a:r>
            <a:r>
              <a:rPr lang="nl-NL" dirty="0" err="1" smtClean="0"/>
              <a:t>plane</a:t>
            </a:r>
            <a:r>
              <a:rPr lang="nl-NL" dirty="0" smtClean="0"/>
              <a:t>, 15.4 kV </a:t>
            </a:r>
            <a:r>
              <a:rPr lang="nl-NL" dirty="0" err="1" smtClean="0"/>
              <a:t>pulse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583848" y="6006298"/>
            <a:ext cx="5976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Nijdam </a:t>
            </a:r>
            <a:r>
              <a:rPr lang="en-US" sz="1400" i="1" dirty="0"/>
              <a:t>et </a:t>
            </a:r>
            <a:r>
              <a:rPr lang="en-US" sz="1400" i="1" dirty="0" smtClean="0"/>
              <a:t>al. </a:t>
            </a:r>
            <a:r>
              <a:rPr lang="en-US" sz="1400" dirty="0" smtClean="0"/>
              <a:t>J</a:t>
            </a:r>
            <a:r>
              <a:rPr lang="en-US" sz="1400" dirty="0"/>
              <a:t>. Phys. D: Appl. Phys</a:t>
            </a:r>
            <a:r>
              <a:rPr lang="en-US" sz="1400" dirty="0" smtClean="0"/>
              <a:t>.</a:t>
            </a:r>
            <a:r>
              <a:rPr lang="en-GB" sz="1400" dirty="0" smtClean="0"/>
              <a:t> </a:t>
            </a:r>
            <a:r>
              <a:rPr lang="en-GB" sz="1400" b="1" dirty="0"/>
              <a:t>44</a:t>
            </a:r>
            <a:r>
              <a:rPr lang="en-GB" sz="1400" dirty="0"/>
              <a:t> (2011) 455201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28797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Do streamers follow the same path?</a:t>
            </a:r>
            <a:endParaRPr lang="en-US" smtClean="0"/>
          </a:p>
        </p:txBody>
      </p:sp>
      <p:pic>
        <p:nvPicPr>
          <p:cNvPr id="65538" name="Picture 2" descr="G:\PhDThesis\Images\Support\No-repetition-proof-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565400"/>
            <a:ext cx="28686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G:\PhDThesis\Images\Support\No-repetition-proof-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39800"/>
            <a:ext cx="7199313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67175" y="4508500"/>
            <a:ext cx="9731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4800" dirty="0">
                <a:solidFill>
                  <a:schemeClr val="tx2"/>
                </a:solidFill>
              </a:rPr>
              <a:t>No</a:t>
            </a:r>
            <a:endParaRPr lang="en-US" sz="48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39316" y="908720"/>
            <a:ext cx="7265368" cy="5470395"/>
            <a:chOff x="939316" y="980728"/>
            <a:chExt cx="7265368" cy="5470395"/>
          </a:xfrm>
        </p:grpSpPr>
        <p:pic>
          <p:nvPicPr>
            <p:cNvPr id="33793" name="Picture 1" descr="G:\Papers\BackgroundIonization\Images\Support\1105240020-10Hz-overview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16" y="980728"/>
              <a:ext cx="7265368" cy="5470395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2338857" y="4660900"/>
              <a:ext cx="446628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l-NL" sz="4800" dirty="0" err="1" smtClean="0">
                  <a:solidFill>
                    <a:schemeClr val="tx2"/>
                  </a:solidFill>
                </a:rPr>
                <a:t>Same</a:t>
              </a:r>
              <a:r>
                <a:rPr lang="nl-NL" sz="4800" dirty="0" smtClean="0">
                  <a:solidFill>
                    <a:schemeClr val="tx2"/>
                  </a:solidFill>
                </a:rPr>
                <a:t> </a:t>
              </a:r>
              <a:r>
                <a:rPr lang="nl-NL" sz="4800" dirty="0" err="1" smtClean="0">
                  <a:solidFill>
                    <a:schemeClr val="tx2"/>
                  </a:solidFill>
                </a:rPr>
                <a:t>for</a:t>
              </a:r>
              <a:r>
                <a:rPr lang="nl-NL" sz="4800" dirty="0" smtClean="0">
                  <a:solidFill>
                    <a:schemeClr val="tx2"/>
                  </a:solidFill>
                </a:rPr>
                <a:t> 10 Hz</a:t>
              </a:r>
              <a:endParaRPr lang="en-US" sz="4800" dirty="0">
                <a:solidFill>
                  <a:schemeClr val="tx2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 advTm="341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32292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32292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6553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‘onion-shaped’ streamer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2880320" cy="4397822"/>
          </a:xfrm>
        </p:spPr>
        <p:txBody>
          <a:bodyPr/>
          <a:lstStyle/>
          <a:p>
            <a:r>
              <a:rPr lang="nl-NL" dirty="0" smtClean="0"/>
              <a:t>600-1000 mbar </a:t>
            </a:r>
            <a:r>
              <a:rPr lang="nl-NL" dirty="0" err="1" smtClean="0"/>
              <a:t>artificial</a:t>
            </a:r>
            <a:r>
              <a:rPr lang="nl-NL" dirty="0" smtClean="0"/>
              <a:t> air</a:t>
            </a:r>
          </a:p>
          <a:p>
            <a:r>
              <a:rPr lang="nl-NL" dirty="0" smtClean="0"/>
              <a:t>160 mm </a:t>
            </a:r>
            <a:r>
              <a:rPr lang="nl-NL" dirty="0" err="1" smtClean="0"/>
              <a:t>point-plane</a:t>
            </a:r>
            <a:endParaRPr lang="nl-NL" dirty="0" smtClean="0"/>
          </a:p>
          <a:p>
            <a:r>
              <a:rPr lang="nl-NL" dirty="0" err="1" smtClean="0"/>
              <a:t>Negative</a:t>
            </a:r>
            <a:r>
              <a:rPr lang="nl-NL" dirty="0" smtClean="0"/>
              <a:t> </a:t>
            </a:r>
            <a:r>
              <a:rPr lang="nl-NL" dirty="0" err="1" smtClean="0"/>
              <a:t>pulse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Blumlein</a:t>
            </a:r>
            <a:r>
              <a:rPr lang="nl-NL" dirty="0" smtClean="0"/>
              <a:t> </a:t>
            </a:r>
            <a:r>
              <a:rPr lang="nl-NL" dirty="0" err="1" smtClean="0"/>
              <a:t>pulser</a:t>
            </a:r>
            <a:endParaRPr lang="en-US" dirty="0"/>
          </a:p>
        </p:txBody>
      </p:sp>
      <p:pic>
        <p:nvPicPr>
          <p:cNvPr id="47106" name="Picture 2" descr="Onion-large-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31" y="1484784"/>
            <a:ext cx="5845465" cy="414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91680" y="5939349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400" dirty="0"/>
              <a:t>Nijdam </a:t>
            </a:r>
            <a:r>
              <a:rPr lang="nl-NL" sz="1400" i="1" dirty="0"/>
              <a:t>et </a:t>
            </a:r>
            <a:r>
              <a:rPr lang="nl-NL" sz="1400" i="1" dirty="0" smtClean="0"/>
              <a:t>al. </a:t>
            </a:r>
            <a:r>
              <a:rPr lang="nl-NL" sz="1400" dirty="0" smtClean="0"/>
              <a:t>IEEE </a:t>
            </a:r>
            <a:r>
              <a:rPr lang="nl-NL" sz="1400" dirty="0"/>
              <a:t>T. Plasma. </a:t>
            </a:r>
            <a:r>
              <a:rPr lang="nl-NL" sz="1400" dirty="0" err="1" smtClean="0"/>
              <a:t>Sci</a:t>
            </a:r>
            <a:r>
              <a:rPr lang="nl-NL" sz="1400" dirty="0" smtClean="0"/>
              <a:t>. </a:t>
            </a:r>
            <a:r>
              <a:rPr lang="nl-NL" sz="1400" b="1" dirty="0" smtClean="0"/>
              <a:t>39</a:t>
            </a:r>
            <a:r>
              <a:rPr lang="nl-NL" sz="1400" dirty="0" smtClean="0"/>
              <a:t> </a:t>
            </a:r>
            <a:r>
              <a:rPr lang="nl-NL" sz="1400" dirty="0"/>
              <a:t>(2011) 2216</a:t>
            </a:r>
          </a:p>
        </p:txBody>
      </p:sp>
    </p:spTree>
  </p:cSld>
  <p:clrMapOvr>
    <a:masterClrMapping/>
  </p:clrMapOvr>
  <p:transition advTm="1603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45" name="Object 17"/>
          <p:cNvGraphicFramePr>
            <a:graphicFrameLocks noChangeAspect="1"/>
          </p:cNvGraphicFramePr>
          <p:nvPr/>
        </p:nvGraphicFramePr>
        <p:xfrm>
          <a:off x="4067944" y="1124744"/>
          <a:ext cx="5040000" cy="312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2" name="Graph" r:id="rId4" imgW="4125600" imgH="2560320" progId="Origin50.Graph">
                  <p:embed/>
                </p:oleObj>
              </mc:Choice>
              <mc:Fallback>
                <p:oleObj name="Graph" r:id="rId4" imgW="4125600" imgH="2560320" progId="Origin50.Graph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1124744"/>
                        <a:ext cx="5040000" cy="312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Time </a:t>
            </a:r>
            <a:r>
              <a:rPr lang="nl-NL" dirty="0" err="1" smtClean="0"/>
              <a:t>resolved</a:t>
            </a:r>
            <a:endParaRPr lang="en-US" dirty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4149079"/>
            <a:ext cx="8280722" cy="2304257"/>
          </a:xfrm>
        </p:spPr>
        <p:txBody>
          <a:bodyPr/>
          <a:lstStyle/>
          <a:p>
            <a:r>
              <a:rPr lang="en-US" dirty="0" smtClean="0"/>
              <a:t>Negative polarity: inception</a:t>
            </a:r>
            <a:r>
              <a:rPr lang="en-US" baseline="0" dirty="0" smtClean="0"/>
              <a:t> cloud</a:t>
            </a:r>
          </a:p>
          <a:p>
            <a:r>
              <a:rPr lang="en-US" dirty="0" smtClean="0"/>
              <a:t>Cloud extinguishes</a:t>
            </a:r>
          </a:p>
          <a:p>
            <a:r>
              <a:rPr lang="en-US" baseline="0" dirty="0" smtClean="0"/>
              <a:t>Positive polarity: cloud from tip, streamers</a:t>
            </a:r>
            <a:r>
              <a:rPr lang="en-US" dirty="0" smtClean="0"/>
              <a:t> from </a:t>
            </a:r>
            <a:r>
              <a:rPr lang="en-US" baseline="0" dirty="0" smtClean="0"/>
              <a:t>edge</a:t>
            </a:r>
          </a:p>
          <a:p>
            <a:r>
              <a:rPr lang="nl-NL" dirty="0" smtClean="0"/>
              <a:t>Cloud </a:t>
            </a:r>
            <a:r>
              <a:rPr lang="nl-NL" dirty="0" err="1" smtClean="0"/>
              <a:t>extinguishes</a:t>
            </a:r>
            <a:r>
              <a:rPr lang="nl-NL" dirty="0" smtClean="0"/>
              <a:t>, streamers travel </a:t>
            </a:r>
            <a:r>
              <a:rPr lang="nl-NL" dirty="0" err="1" smtClean="0"/>
              <a:t>along</a:t>
            </a:r>
            <a:r>
              <a:rPr lang="nl-NL" dirty="0" smtClean="0"/>
              <a:t> </a:t>
            </a:r>
            <a:r>
              <a:rPr lang="nl-NL" dirty="0" err="1" smtClean="0"/>
              <a:t>remains</a:t>
            </a:r>
            <a:endParaRPr lang="nl-NL" dirty="0" smtClean="0"/>
          </a:p>
          <a:p>
            <a:r>
              <a:rPr lang="nl-NL" baseline="0" dirty="0" smtClean="0"/>
              <a:t>Streamers move </a:t>
            </a:r>
            <a:r>
              <a:rPr lang="nl-NL" baseline="0" dirty="0" err="1" smtClean="0"/>
              <a:t>outwards</a:t>
            </a:r>
            <a:endParaRPr lang="en-US" baseline="0" dirty="0" smtClean="0"/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4416261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632285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047481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282555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436096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517629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5758036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281142" y="2636912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7048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entagon 20"/>
          <p:cNvSpPr/>
          <p:nvPr/>
        </p:nvSpPr>
        <p:spPr>
          <a:xfrm rot="5400000">
            <a:off x="1830376" y="1380223"/>
            <a:ext cx="439191" cy="72008"/>
          </a:xfrm>
          <a:prstGeom prst="homePlate">
            <a:avLst>
              <a:gd name="adj" fmla="val 165743"/>
            </a:avLst>
          </a:prstGeom>
          <a:noFill/>
          <a:ln w="19050">
            <a:solidFill>
              <a:schemeClr val="tx2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2"/>
    </p:custDataLst>
  </p:cSld>
  <p:clrMapOvr>
    <a:masterClrMapping/>
  </p:clrMapOvr>
  <p:transition advTm="85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783483"/>
            <a:ext cx="5112568" cy="2381821"/>
          </a:xfrm>
        </p:spPr>
        <p:txBody>
          <a:bodyPr/>
          <a:lstStyle/>
          <a:p>
            <a:r>
              <a:rPr lang="nl-NL" dirty="0" smtClean="0"/>
              <a:t>Voltage </a:t>
            </a:r>
            <a:r>
              <a:rPr lang="nl-NL" dirty="0" err="1" smtClean="0"/>
              <a:t>pulse</a:t>
            </a:r>
            <a:r>
              <a:rPr lang="nl-NL" dirty="0" smtClean="0"/>
              <a:t> </a:t>
            </a:r>
            <a:r>
              <a:rPr lang="nl-NL" dirty="0" err="1" smtClean="0"/>
              <a:t>shape</a:t>
            </a:r>
            <a:r>
              <a:rPr lang="nl-NL" dirty="0" smtClean="0"/>
              <a:t> </a:t>
            </a:r>
            <a:r>
              <a:rPr lang="nl-NL" dirty="0" err="1" smtClean="0"/>
              <a:t>causes</a:t>
            </a:r>
            <a:r>
              <a:rPr lang="nl-NL" dirty="0" smtClean="0"/>
              <a:t> </a:t>
            </a:r>
            <a:r>
              <a:rPr lang="nl-NL" dirty="0" err="1" smtClean="0"/>
              <a:t>positive</a:t>
            </a:r>
            <a:r>
              <a:rPr lang="nl-NL" dirty="0" smtClean="0"/>
              <a:t> streamers </a:t>
            </a:r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negative</a:t>
            </a:r>
            <a:r>
              <a:rPr lang="nl-NL" dirty="0" smtClean="0"/>
              <a:t> </a:t>
            </a:r>
            <a:r>
              <a:rPr lang="nl-NL" dirty="0" err="1" smtClean="0"/>
              <a:t>polarity</a:t>
            </a:r>
            <a:r>
              <a:rPr lang="nl-NL" dirty="0" smtClean="0"/>
              <a:t> discharge</a:t>
            </a:r>
          </a:p>
          <a:p>
            <a:r>
              <a:rPr lang="nl-NL" dirty="0" err="1" smtClean="0"/>
              <a:t>Positive</a:t>
            </a:r>
            <a:r>
              <a:rPr lang="nl-NL" dirty="0" smtClean="0"/>
              <a:t> </a:t>
            </a:r>
            <a:r>
              <a:rPr lang="nl-NL" dirty="0" err="1" smtClean="0"/>
              <a:t>streamers</a:t>
            </a:r>
            <a:r>
              <a:rPr lang="nl-NL" dirty="0" smtClean="0"/>
              <a:t> go </a:t>
            </a:r>
            <a:r>
              <a:rPr lang="nl-NL" dirty="0" err="1" smtClean="0"/>
              <a:t>around</a:t>
            </a:r>
            <a:r>
              <a:rPr lang="nl-NL" dirty="0" smtClean="0"/>
              <a:t> </a:t>
            </a:r>
            <a:r>
              <a:rPr lang="nl-NL" dirty="0" err="1" smtClean="0"/>
              <a:t>cloud</a:t>
            </a:r>
            <a:endParaRPr lang="nl-NL" dirty="0" smtClean="0"/>
          </a:p>
          <a:p>
            <a:pPr lvl="1"/>
            <a:r>
              <a:rPr lang="nl-NL" dirty="0" err="1" smtClean="0"/>
              <a:t>Attracted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edge</a:t>
            </a:r>
            <a:r>
              <a:rPr lang="nl-NL" dirty="0" smtClean="0"/>
              <a:t>?</a:t>
            </a:r>
          </a:p>
          <a:p>
            <a:pPr lvl="1"/>
            <a:r>
              <a:rPr lang="nl-NL" dirty="0" err="1" smtClean="0"/>
              <a:t>Repulsed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interior</a:t>
            </a:r>
            <a:r>
              <a:rPr lang="nl-NL" dirty="0" smtClean="0"/>
              <a:t>?</a:t>
            </a:r>
            <a:endParaRPr lang="en-US" dirty="0"/>
          </a:p>
        </p:txBody>
      </p:sp>
      <p:pic>
        <p:nvPicPr>
          <p:cNvPr id="49154" name="Picture 2" descr="G:\Conferenties\CESPC2011\Onion-animation\Onion-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71" y="980992"/>
            <a:ext cx="3426991" cy="2664000"/>
          </a:xfrm>
          <a:prstGeom prst="rect">
            <a:avLst/>
          </a:prstGeom>
          <a:noFill/>
        </p:spPr>
      </p:pic>
      <p:pic>
        <p:nvPicPr>
          <p:cNvPr id="5" name="Picture 2" descr="Onion-large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4" y="980728"/>
            <a:ext cx="3756634" cy="26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5652120" y="4062597"/>
          <a:ext cx="3504935" cy="2174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2" name="Graph" r:id="rId5" imgW="4125600" imgH="2560320" progId="Origin50.Graph">
                  <p:embed/>
                </p:oleObj>
              </mc:Choice>
              <mc:Fallback>
                <p:oleObj name="Graph" r:id="rId5" imgW="4125600" imgH="25603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4062597"/>
                        <a:ext cx="3504935" cy="2174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4165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l-NL" sz="3200" dirty="0" err="1" smtClean="0"/>
              <a:t>Effects</a:t>
            </a:r>
            <a:r>
              <a:rPr lang="nl-NL" sz="3200" baseline="0" dirty="0" smtClean="0"/>
              <a:t> of </a:t>
            </a:r>
            <a:r>
              <a:rPr lang="nl-NL" sz="3200" baseline="0" dirty="0" err="1" smtClean="0"/>
              <a:t>repetition</a:t>
            </a:r>
            <a:r>
              <a:rPr lang="nl-NL" sz="3200" baseline="0" dirty="0" smtClean="0"/>
              <a:t> </a:t>
            </a:r>
            <a:r>
              <a:rPr lang="nl-NL" sz="3200" baseline="0" dirty="0" err="1" smtClean="0"/>
              <a:t>frequency</a:t>
            </a:r>
            <a:r>
              <a:rPr lang="nl-NL" sz="3200" baseline="0" dirty="0" smtClean="0"/>
              <a:t> over large range </a:t>
            </a:r>
            <a:r>
              <a:rPr lang="nl-NL" sz="3200" baseline="0" dirty="0" smtClean="0"/>
              <a:t>(25 </a:t>
            </a:r>
            <a:r>
              <a:rPr lang="nl-NL" sz="3200" baseline="0" dirty="0" smtClean="0"/>
              <a:t>Hz – 5 MHz)</a:t>
            </a:r>
            <a:endParaRPr lang="en-GB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pulse Experiments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32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Double voltage </a:t>
            </a:r>
            <a:r>
              <a:rPr lang="nl-NL" dirty="0" err="1" smtClean="0"/>
              <a:t>pulse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187" y="1196975"/>
                <a:ext cx="3095747" cy="4541838"/>
              </a:xfrm>
            </p:spPr>
            <p:txBody>
              <a:bodyPr/>
              <a:lstStyle/>
              <a:p>
                <a:r>
                  <a:rPr lang="nl-NL" dirty="0" smtClean="0"/>
                  <a:t>MOSFET-switch</a:t>
                </a:r>
              </a:p>
              <a:p>
                <a:r>
                  <a:rPr lang="nl-NL" dirty="0" smtClean="0"/>
                  <a:t>2 </a:t>
                </a:r>
                <a:r>
                  <a:rPr lang="nl-NL" dirty="0" err="1" smtClean="0"/>
                  <a:t>pulses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with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variable</a:t>
                </a:r>
                <a:r>
                  <a:rPr lang="nl-NL" dirty="0" smtClean="0"/>
                  <a:t> </a:t>
                </a:r>
                <a14:m>
                  <m:oMath xmlns:m="http://schemas.openxmlformats.org/officeDocument/2006/math">
                    <m:r>
                      <a:rPr lang="nl-NL" b="1" i="1" smtClean="0">
                        <a:latin typeface="Cambria Math"/>
                      </a:rPr>
                      <m:t>𝜟</m:t>
                    </m:r>
                    <m:r>
                      <a:rPr lang="nl-NL" b="1" i="1" smtClean="0">
                        <a:latin typeface="Cambria Math"/>
                      </a:rPr>
                      <m:t>𝒕</m:t>
                    </m:r>
                  </m:oMath>
                </a14:m>
                <a:endParaRPr lang="en-GB" dirty="0" smtClean="0"/>
              </a:p>
              <a:p>
                <a:endParaRPr lang="nl-NL" i="1" dirty="0" smtClean="0"/>
              </a:p>
              <a:p>
                <a:r>
                  <a:rPr lang="nl-NL" dirty="0" err="1" smtClean="0"/>
                  <a:t>Pulse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width</a:t>
                </a:r>
                <a:endParaRPr lang="nl-NL" dirty="0"/>
              </a:p>
              <a:p>
                <a:pPr marL="0" indent="0">
                  <a:buNone/>
                </a:pPr>
                <a:r>
                  <a:rPr lang="nl-NL" dirty="0"/>
                  <a:t> </a:t>
                </a:r>
                <a:r>
                  <a:rPr lang="nl-NL" dirty="0" smtClean="0"/>
                  <a:t>  200 – 700 ns</a:t>
                </a:r>
                <a:endParaRPr lang="nl-NL" dirty="0"/>
              </a:p>
              <a:p>
                <a:endParaRPr lang="nl-NL" dirty="0" smtClean="0"/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</a:rPr>
                      <m:t>𝜟</m:t>
                    </m:r>
                    <m:r>
                      <a:rPr lang="nl-NL" i="1">
                        <a:latin typeface="Cambria Math"/>
                      </a:rPr>
                      <m:t>𝒕</m:t>
                    </m:r>
                  </m:oMath>
                </a14:m>
                <a:r>
                  <a:rPr lang="en-GB" dirty="0" smtClean="0"/>
                  <a:t> between 200 ns and 40 ms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187" y="1196975"/>
                <a:ext cx="3095747" cy="4541838"/>
              </a:xfrm>
              <a:blipFill rotWithShape="1">
                <a:blip r:embed="rId2"/>
                <a:stretch>
                  <a:fillRect l="-5709" t="-1879" r="-3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52907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0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26.5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2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5.9|2.6|6.4|17.9|10.1|14.7|5.9|4.4"/>
</p:tagLst>
</file>

<file path=ppt/theme/theme1.xml><?xml version="1.0" encoding="utf-8"?>
<a:theme xmlns:a="http://schemas.openxmlformats.org/drawingml/2006/main" name="TUe special red">
  <a:themeElements>
    <a:clrScheme name="TUe special red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TUe special 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Ue special red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special red</Template>
  <TotalTime>21102</TotalTime>
  <Words>1052</Words>
  <Application>Microsoft Office PowerPoint</Application>
  <PresentationFormat>On-screen Show (4:3)</PresentationFormat>
  <Paragraphs>196</Paragraphs>
  <Slides>33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Cambria Math</vt:lpstr>
      <vt:lpstr>TUe special red</vt:lpstr>
      <vt:lpstr>Graph</vt:lpstr>
      <vt:lpstr>Investigation of positive streamers by double pulse experiments</vt:lpstr>
      <vt:lpstr>Positive streamer propagation</vt:lpstr>
      <vt:lpstr>Do streamers follow the same path?</vt:lpstr>
      <vt:lpstr>Do streamers follow the same path?</vt:lpstr>
      <vt:lpstr>The ‘onion-shaped’ streamer discharge</vt:lpstr>
      <vt:lpstr>Time resolved</vt:lpstr>
      <vt:lpstr>Discussion</vt:lpstr>
      <vt:lpstr>Double pulse Experiments</vt:lpstr>
      <vt:lpstr>Double voltage pulse</vt:lpstr>
      <vt:lpstr>Experimental set-up</vt:lpstr>
      <vt:lpstr>Experimental set-up</vt:lpstr>
      <vt:lpstr>One image per pulse</vt:lpstr>
      <vt:lpstr>General behaviour</vt:lpstr>
      <vt:lpstr>Δt&lt;700 ns</vt:lpstr>
      <vt:lpstr>700 ns≤Δt&lt;2.5 μs</vt:lpstr>
      <vt:lpstr>2.5 μs≤Δt&lt;5 μs</vt:lpstr>
      <vt:lpstr>Δt&gt;5 μs</vt:lpstr>
      <vt:lpstr>Longer pulses</vt:lpstr>
      <vt:lpstr>Pure nitrogen</vt:lpstr>
      <vt:lpstr>Pure argon</vt:lpstr>
      <vt:lpstr>Timing of continuation stop</vt:lpstr>
      <vt:lpstr>Δt_cm as function of pressure</vt:lpstr>
      <vt:lpstr>Δt_cm as function of pressure</vt:lpstr>
      <vt:lpstr>Δt_cm as function of oxygen concentration</vt:lpstr>
      <vt:lpstr>Explanation?</vt:lpstr>
      <vt:lpstr>Modelling</vt:lpstr>
      <vt:lpstr>Δt_cm as function of oxygen concentration</vt:lpstr>
      <vt:lpstr>Major electron loss mechanisms</vt:lpstr>
      <vt:lpstr>Conclusions and questions</vt:lpstr>
      <vt:lpstr>Conclusions and questions</vt:lpstr>
      <vt:lpstr>PowerPoint Presentation</vt:lpstr>
      <vt:lpstr>Pressure and voltage</vt:lpstr>
      <vt:lpstr>Alignment</vt:lpstr>
    </vt:vector>
  </TitlesOfParts>
  <Company>TU/e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Experiments on how photo- and background ionization affect positive streamers: oxygen concentration, repetition and radioactivity</dc:title>
  <dc:creator>Sander Nijdam</dc:creator>
  <cp:lastModifiedBy>Sander Nijdam</cp:lastModifiedBy>
  <cp:revision>599</cp:revision>
  <dcterms:created xsi:type="dcterms:W3CDTF">2005-04-21T12:25:54Z</dcterms:created>
  <dcterms:modified xsi:type="dcterms:W3CDTF">2013-11-01T09:42:23Z</dcterms:modified>
</cp:coreProperties>
</file>